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72" r:id="rId3"/>
    <p:sldId id="273" r:id="rId4"/>
    <p:sldId id="293" r:id="rId5"/>
    <p:sldId id="291" r:id="rId6"/>
    <p:sldId id="275" r:id="rId7"/>
    <p:sldId id="281" r:id="rId8"/>
    <p:sldId id="282" r:id="rId9"/>
    <p:sldId id="294" r:id="rId10"/>
    <p:sldId id="296" r:id="rId11"/>
    <p:sldId id="292" r:id="rId12"/>
    <p:sldId id="295" r:id="rId13"/>
    <p:sldId id="283" r:id="rId14"/>
    <p:sldId id="284" r:id="rId15"/>
    <p:sldId id="285" r:id="rId16"/>
    <p:sldId id="286" r:id="rId17"/>
    <p:sldId id="287" r:id="rId18"/>
    <p:sldId id="288" r:id="rId19"/>
  </p:sldIdLst>
  <p:sldSz cx="9144000" cy="6858000" type="screen4x3"/>
  <p:notesSz cx="9926638" cy="679767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7888A"/>
    <a:srgbClr val="2298D4"/>
    <a:srgbClr val="88B50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014" y="-6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snapToObjects="1">
      <p:cViewPr>
        <p:scale>
          <a:sx n="100" d="100"/>
          <a:sy n="100" d="100"/>
        </p:scale>
        <p:origin x="-840" y="-368"/>
      </p:cViewPr>
      <p:guideLst>
        <p:guide orient="horz" pos="2141"/>
        <p:guide pos="312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wrap="square" lIns="95559" tIns="47779" rIns="95559" bIns="47779" numCol="1" anchor="t" anchorCtr="0" compatLnSpc="1">
            <a:prstTxWarp prst="textNoShape">
              <a:avLst/>
            </a:prstTxWarp>
          </a:bodyPr>
          <a:lstStyle>
            <a:lvl1pPr eaLnBrk="1" hangingPunct="1">
              <a:defRPr sz="1200"/>
            </a:lvl1pPr>
          </a:lstStyle>
          <a:p>
            <a:endParaRPr lang="de-DE"/>
          </a:p>
        </p:txBody>
      </p:sp>
      <p:sp>
        <p:nvSpPr>
          <p:cNvPr id="3" name="Date Placeholder 2"/>
          <p:cNvSpPr>
            <a:spLocks noGrp="1"/>
          </p:cNvSpPr>
          <p:nvPr>
            <p:ph type="dt" sz="quarter" idx="1"/>
          </p:nvPr>
        </p:nvSpPr>
        <p:spPr>
          <a:xfrm>
            <a:off x="5622925" y="0"/>
            <a:ext cx="4302125" cy="339725"/>
          </a:xfrm>
          <a:prstGeom prst="rect">
            <a:avLst/>
          </a:prstGeom>
        </p:spPr>
        <p:txBody>
          <a:bodyPr vert="horz" wrap="square" lIns="95559" tIns="47779" rIns="95559" bIns="47779" numCol="1" anchor="t" anchorCtr="0" compatLnSpc="1">
            <a:prstTxWarp prst="textNoShape">
              <a:avLst/>
            </a:prstTxWarp>
          </a:bodyPr>
          <a:lstStyle>
            <a:lvl1pPr algn="r" eaLnBrk="1" hangingPunct="1">
              <a:defRPr sz="1200"/>
            </a:lvl1pPr>
          </a:lstStyle>
          <a:p>
            <a:fld id="{50C47237-486E-4CCA-BFD3-F23996707C21}" type="datetime1">
              <a:rPr lang="de-DE"/>
              <a:pPr/>
              <a:t>02.04.2015</a:t>
            </a:fld>
            <a:endParaRPr lang="de-DE"/>
          </a:p>
        </p:txBody>
      </p:sp>
      <p:sp>
        <p:nvSpPr>
          <p:cNvPr id="4" name="Footer Placeholder 3"/>
          <p:cNvSpPr>
            <a:spLocks noGrp="1"/>
          </p:cNvSpPr>
          <p:nvPr>
            <p:ph type="ftr" sz="quarter" idx="2"/>
          </p:nvPr>
        </p:nvSpPr>
        <p:spPr>
          <a:xfrm>
            <a:off x="0" y="6456363"/>
            <a:ext cx="4302125" cy="339725"/>
          </a:xfrm>
          <a:prstGeom prst="rect">
            <a:avLst/>
          </a:prstGeom>
        </p:spPr>
        <p:txBody>
          <a:bodyPr vert="horz" wrap="square" lIns="95559" tIns="47779" rIns="95559" bIns="47779" numCol="1" anchor="b" anchorCtr="0" compatLnSpc="1">
            <a:prstTxWarp prst="textNoShape">
              <a:avLst/>
            </a:prstTxWarp>
          </a:bodyPr>
          <a:lstStyle>
            <a:lvl1pPr eaLnBrk="1" hangingPunct="1">
              <a:defRPr sz="1200"/>
            </a:lvl1pPr>
          </a:lstStyle>
          <a:p>
            <a:endParaRPr lang="de-DE"/>
          </a:p>
        </p:txBody>
      </p:sp>
      <p:sp>
        <p:nvSpPr>
          <p:cNvPr id="5" name="Slide Number Placeholder 4"/>
          <p:cNvSpPr>
            <a:spLocks noGrp="1"/>
          </p:cNvSpPr>
          <p:nvPr>
            <p:ph type="sldNum" sz="quarter" idx="3"/>
          </p:nvPr>
        </p:nvSpPr>
        <p:spPr>
          <a:xfrm>
            <a:off x="5622925" y="6456363"/>
            <a:ext cx="4302125" cy="339725"/>
          </a:xfrm>
          <a:prstGeom prst="rect">
            <a:avLst/>
          </a:prstGeom>
        </p:spPr>
        <p:txBody>
          <a:bodyPr vert="horz" wrap="square" lIns="95559" tIns="47779" rIns="95559" bIns="47779" numCol="1" anchor="b" anchorCtr="0" compatLnSpc="1">
            <a:prstTxWarp prst="textNoShape">
              <a:avLst/>
            </a:prstTxWarp>
          </a:bodyPr>
          <a:lstStyle>
            <a:lvl1pPr algn="r" eaLnBrk="1" hangingPunct="1">
              <a:defRPr sz="1200"/>
            </a:lvl1pPr>
          </a:lstStyle>
          <a:p>
            <a:fld id="{CC5511D9-E597-43D7-9F41-C66B803F9B94}"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wrap="square" lIns="95559" tIns="47779" rIns="95559" bIns="47779" numCol="1" anchor="t" anchorCtr="0" compatLnSpc="1">
            <a:prstTxWarp prst="textNoShape">
              <a:avLst/>
            </a:prstTxWarp>
          </a:bodyPr>
          <a:lstStyle>
            <a:lvl1pPr eaLnBrk="1" hangingPunct="1">
              <a:defRPr sz="1200"/>
            </a:lvl1pPr>
          </a:lstStyle>
          <a:p>
            <a:endParaRPr lang="it-IT"/>
          </a:p>
        </p:txBody>
      </p:sp>
      <p:sp>
        <p:nvSpPr>
          <p:cNvPr id="3" name="Date Placeholder 2"/>
          <p:cNvSpPr>
            <a:spLocks noGrp="1"/>
          </p:cNvSpPr>
          <p:nvPr>
            <p:ph type="dt" idx="1"/>
          </p:nvPr>
        </p:nvSpPr>
        <p:spPr>
          <a:xfrm>
            <a:off x="5622925" y="0"/>
            <a:ext cx="4302125" cy="339725"/>
          </a:xfrm>
          <a:prstGeom prst="rect">
            <a:avLst/>
          </a:prstGeom>
        </p:spPr>
        <p:txBody>
          <a:bodyPr vert="horz" wrap="square" lIns="95559" tIns="47779" rIns="95559" bIns="47779" numCol="1" anchor="t" anchorCtr="0" compatLnSpc="1">
            <a:prstTxWarp prst="textNoShape">
              <a:avLst/>
            </a:prstTxWarp>
          </a:bodyPr>
          <a:lstStyle>
            <a:lvl1pPr algn="r" eaLnBrk="1" hangingPunct="1">
              <a:defRPr sz="1200"/>
            </a:lvl1pPr>
          </a:lstStyle>
          <a:p>
            <a:fld id="{FCC08DCC-9218-4F4C-9DB4-469950445253}" type="datetime1">
              <a:rPr lang="en-US"/>
              <a:pPr/>
              <a:t>4/2/2015</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wrap="square" lIns="95559" tIns="47779" rIns="95559" bIns="47779" numCol="1" anchor="ctr" anchorCtr="0" compatLnSpc="1">
            <a:prstTxWarp prst="textNoShape">
              <a:avLst/>
            </a:prstTxWarp>
          </a:bodyPr>
          <a:lstStyle/>
          <a:p>
            <a:pPr lvl="0"/>
            <a:endParaRPr lang="de-DE" smtClean="0"/>
          </a:p>
        </p:txBody>
      </p:sp>
      <p:sp>
        <p:nvSpPr>
          <p:cNvPr id="5" name="Notes Placeholder 4"/>
          <p:cNvSpPr>
            <a:spLocks noGrp="1"/>
          </p:cNvSpPr>
          <p:nvPr>
            <p:ph type="body" sz="quarter" idx="3"/>
          </p:nvPr>
        </p:nvSpPr>
        <p:spPr>
          <a:xfrm>
            <a:off x="992188" y="3228975"/>
            <a:ext cx="7942262" cy="3059113"/>
          </a:xfrm>
          <a:prstGeom prst="rect">
            <a:avLst/>
          </a:prstGeom>
        </p:spPr>
        <p:txBody>
          <a:bodyPr vert="horz" wrap="square" lIns="95559" tIns="47779" rIns="95559" bIns="47779"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6456363"/>
            <a:ext cx="4302125" cy="339725"/>
          </a:xfrm>
          <a:prstGeom prst="rect">
            <a:avLst/>
          </a:prstGeom>
        </p:spPr>
        <p:txBody>
          <a:bodyPr vert="horz" wrap="square" lIns="95559" tIns="47779" rIns="95559" bIns="47779" numCol="1" anchor="b" anchorCtr="0" compatLnSpc="1">
            <a:prstTxWarp prst="textNoShape">
              <a:avLst/>
            </a:prstTxWarp>
          </a:bodyPr>
          <a:lstStyle>
            <a:lvl1pPr eaLnBrk="1" hangingPunct="1">
              <a:defRPr sz="1200"/>
            </a:lvl1pPr>
          </a:lstStyle>
          <a:p>
            <a:endParaRPr lang="it-IT"/>
          </a:p>
        </p:txBody>
      </p:sp>
      <p:sp>
        <p:nvSpPr>
          <p:cNvPr id="7" name="Slide Number Placeholder 6"/>
          <p:cNvSpPr>
            <a:spLocks noGrp="1"/>
          </p:cNvSpPr>
          <p:nvPr>
            <p:ph type="sldNum" sz="quarter" idx="5"/>
          </p:nvPr>
        </p:nvSpPr>
        <p:spPr>
          <a:xfrm>
            <a:off x="5622925" y="6456363"/>
            <a:ext cx="4302125" cy="339725"/>
          </a:xfrm>
          <a:prstGeom prst="rect">
            <a:avLst/>
          </a:prstGeom>
        </p:spPr>
        <p:txBody>
          <a:bodyPr vert="horz" wrap="square" lIns="95559" tIns="47779" rIns="95559" bIns="47779" numCol="1" anchor="b" anchorCtr="0" compatLnSpc="1">
            <a:prstTxWarp prst="textNoShape">
              <a:avLst/>
            </a:prstTxWarp>
          </a:bodyPr>
          <a:lstStyle>
            <a:lvl1pPr algn="r" eaLnBrk="1" hangingPunct="1">
              <a:defRPr sz="1200"/>
            </a:lvl1pPr>
          </a:lstStyle>
          <a:p>
            <a:fld id="{4A90FEE1-AAE8-498C-94F3-B3744FA3D30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leanvehicle.eu/?id=4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rocurement-forum.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a:lstStyle/>
          <a:p>
            <a:endParaRPr lang="de-DE" smtClean="0"/>
          </a:p>
          <a:p>
            <a:endParaRPr lang="de-DE" smtClean="0"/>
          </a:p>
        </p:txBody>
      </p:sp>
      <p:sp>
        <p:nvSpPr>
          <p:cNvPr id="7172" name="Slide Number Placeholder 3"/>
          <p:cNvSpPr>
            <a:spLocks noGrp="1"/>
          </p:cNvSpPr>
          <p:nvPr>
            <p:ph type="sldNum" sz="quarter" idx="5"/>
          </p:nvPr>
        </p:nvSpPr>
        <p:spPr bwMode="auto">
          <a:noFill/>
          <a:ln>
            <a:miter lim="800000"/>
            <a:headEnd/>
            <a:tailEnd/>
          </a:ln>
        </p:spPr>
        <p:txBody>
          <a:bodyPr/>
          <a:lstStyle/>
          <a:p>
            <a:fld id="{321128B3-8A92-46B6-9C51-D6C7443D569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a:lstStyle/>
          <a:p>
            <a:r>
              <a:rPr lang="fr-FR" b="1" smtClean="0"/>
              <a:t>Le portail Véhicules propres Europe est une autre initiative soutenue par l’EIE, étroitement liée au projet Clean Fleets :</a:t>
            </a:r>
          </a:p>
          <a:p>
            <a:r>
              <a:rPr lang="fr-FR" smtClean="0"/>
              <a:t>(Nous l’examinerons plus en détail lorsque l’on traitera les données véhicule dans l’outil Coût du cycle de vie, au cours du module 4)</a:t>
            </a:r>
          </a:p>
          <a:p>
            <a:r>
              <a:rPr lang="fr-FR" b="1" smtClean="0"/>
              <a:t>L’objectif</a:t>
            </a:r>
            <a:endParaRPr lang="fr-FR" smtClean="0"/>
          </a:p>
          <a:p>
            <a:r>
              <a:rPr lang="fr-FR" smtClean="0"/>
              <a:t>Le portail Véhicules propres, nouvelle base de données sur Internet, vise à garantir un certain niveau de demande en véhicules de transport routier à la fois propres et économes en énergie et à inciter les constructeurs à investir dans la promotion de véhicules à faible consommation d’énergie et produisant peu d’émissions de CO2 et d’autres polluants. </a:t>
            </a:r>
          </a:p>
          <a:p>
            <a:r>
              <a:rPr lang="fr-FR" b="1" smtClean="0"/>
              <a:t>Le système</a:t>
            </a:r>
          </a:p>
          <a:p>
            <a:r>
              <a:rPr lang="fr-FR" smtClean="0"/>
              <a:t>Le portail Véhicules propres donne accès à un système complet et innovant de base de données sur les véhicules. N’hésitez pas à utiliser l’outil de recherche de véhicules ci-dessus et à établir des listes de comparaison de véhicules en fonction de vos termes de recherche et de vos exigences d’achat. Veuillez regrouper vos choix dans une liste d’observations individuelle.    </a:t>
            </a:r>
          </a:p>
          <a:p>
            <a:r>
              <a:rPr lang="fr-FR" b="1" smtClean="0"/>
              <a:t>Les fonctionnalités</a:t>
            </a:r>
            <a:endParaRPr lang="fr-FR" smtClean="0"/>
          </a:p>
          <a:p>
            <a:r>
              <a:rPr lang="fr-FR" smtClean="0"/>
              <a:t>Accès à la base de données sur les véhicules la plus complète d’Europe </a:t>
            </a:r>
          </a:p>
          <a:p>
            <a:r>
              <a:rPr lang="fr-FR" smtClean="0"/>
              <a:t>Calcul des Coûts sur toute la durée de vie conformément à la « Directive Véhicules Propres » </a:t>
            </a:r>
            <a:r>
              <a:rPr lang="en-GB" smtClean="0"/>
              <a:t>(2009/33/CE)</a:t>
            </a:r>
          </a:p>
          <a:p>
            <a:r>
              <a:rPr lang="fr-FR" smtClean="0"/>
              <a:t>Fonctions interactives d’acquisition conjointe</a:t>
            </a:r>
          </a:p>
          <a:p>
            <a:r>
              <a:rPr lang="fr-FR" smtClean="0"/>
              <a:t>Informations disponibles à l’échelle de l’UE sur les règles relatives à la passation de marchés et sur les mesures d’incitation à l’achat de véhicules propres</a:t>
            </a:r>
          </a:p>
          <a:p>
            <a:r>
              <a:rPr lang="fr-FR" smtClean="0"/>
              <a:t>Informations disponibles à l’échelle de l’UE relatives aux parts de marché des véhicules propres</a:t>
            </a:r>
          </a:p>
          <a:p>
            <a:r>
              <a:rPr lang="fr-FR" smtClean="0"/>
              <a:t>Une application Internet puissante et facile à utiliser</a:t>
            </a:r>
          </a:p>
          <a:p>
            <a:r>
              <a:rPr lang="fr-FR" smtClean="0"/>
              <a:t>Production de données et calculs individuels pour chaque pays de l’UE</a:t>
            </a:r>
          </a:p>
          <a:p>
            <a:r>
              <a:rPr lang="fr-FR" smtClean="0"/>
              <a:t>Calculer vos coûts individuels à l’aide de l’outil </a:t>
            </a:r>
            <a:r>
              <a:rPr lang="fr-FR" smtClean="0">
                <a:hlinkClick r:id="rId3"/>
              </a:rPr>
              <a:t>Calculateur Coûts sur toute la durée de vie </a:t>
            </a:r>
          </a:p>
        </p:txBody>
      </p:sp>
      <p:sp>
        <p:nvSpPr>
          <p:cNvPr id="25604" name="Segnaposto numero diapositiva 3"/>
          <p:cNvSpPr>
            <a:spLocks noGrp="1"/>
          </p:cNvSpPr>
          <p:nvPr>
            <p:ph type="sldNum" sz="quarter" idx="5"/>
          </p:nvPr>
        </p:nvSpPr>
        <p:spPr bwMode="auto">
          <a:noFill/>
          <a:ln>
            <a:miter lim="800000"/>
            <a:headEnd/>
            <a:tailEnd/>
          </a:ln>
        </p:spPr>
        <p:txBody>
          <a:bodyPr/>
          <a:lstStyle/>
          <a:p>
            <a:fld id="{F39F90AC-1230-4EC9-81AD-3259EAC30B3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r>
              <a:rPr lang="fr-FR" smtClean="0"/>
              <a:t>Veuillez informer les participants des objectifs du séminaire avant de commencer...</a:t>
            </a:r>
          </a:p>
        </p:txBody>
      </p:sp>
      <p:sp>
        <p:nvSpPr>
          <p:cNvPr id="27652" name="Slide Number Placeholder 3"/>
          <p:cNvSpPr>
            <a:spLocks noGrp="1"/>
          </p:cNvSpPr>
          <p:nvPr>
            <p:ph type="sldNum" sz="quarter" idx="5"/>
          </p:nvPr>
        </p:nvSpPr>
        <p:spPr bwMode="auto">
          <a:noFill/>
          <a:ln>
            <a:miter lim="800000"/>
            <a:headEnd/>
            <a:tailEnd/>
          </a:ln>
        </p:spPr>
        <p:txBody>
          <a:bodyPr/>
          <a:lstStyle/>
          <a:p>
            <a:fld id="{BD41D11B-DE8C-4ED2-B085-ED817ADC9AA3}" type="slidenum">
              <a:rPr lang="de-DE"/>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fr-FR" smtClean="0"/>
              <a:t>Le kit d’outils DVP comprend </a:t>
            </a:r>
            <a:r>
              <a:rPr lang="fr-FR" smtClean="0">
                <a:solidFill>
                  <a:srgbClr val="2298D4"/>
                </a:solidFill>
              </a:rPr>
              <a:t>le guide, l’outil CCV, le rapport bus, des études de cas et des fiches d’information.</a:t>
            </a:r>
          </a:p>
          <a:p>
            <a:r>
              <a:rPr lang="fr-FR" smtClean="0">
                <a:solidFill>
                  <a:srgbClr val="2298D4"/>
                </a:solidFill>
              </a:rPr>
              <a:t>Vous devez vous référer à la version en vigueur de la Directive </a:t>
            </a:r>
            <a:r>
              <a:rPr lang="en-GB" b="1" smtClean="0">
                <a:solidFill>
                  <a:srgbClr val="2298D4"/>
                </a:solidFill>
              </a:rPr>
              <a:t>2009/33/CE </a:t>
            </a:r>
            <a:r>
              <a:rPr lang="fr-FR" smtClean="0">
                <a:solidFill>
                  <a:srgbClr val="2298D4"/>
                </a:solidFill>
              </a:rPr>
              <a:t>relative à la promotion des véhicules de transport routier propres et économes en énergie, également dénommée Directive Véhicules Propres ou « DVP » selon le pays dans lequel vous dispensez la formation – la directive porte un nom différent dans chaque pays. </a:t>
            </a:r>
            <a:r>
              <a:rPr lang="fr-FR" b="1" smtClean="0">
                <a:solidFill>
                  <a:srgbClr val="2298D4"/>
                </a:solidFill>
              </a:rPr>
              <a:t> </a:t>
            </a:r>
            <a:r>
              <a:rPr lang="en-GB" b="1" smtClean="0">
                <a:solidFill>
                  <a:srgbClr val="2298D4"/>
                </a:solidFill>
              </a:rPr>
              <a:t> </a:t>
            </a:r>
            <a:endParaRPr lang="fr-FR" smtClean="0"/>
          </a:p>
          <a:p>
            <a:r>
              <a:rPr lang="fr-FR" smtClean="0"/>
              <a:t>Les conséquences en termes de coût seront plus importantes dans certains pays que dans d’autres et la disponibilité de certains types de technologie sur le marché sera également contrastée.</a:t>
            </a:r>
          </a:p>
          <a:p>
            <a:r>
              <a:rPr lang="fr-FR" smtClean="0"/>
              <a:t>Pour les séminaires de formation dispensés dans des pays dont les parts de marché en matière de technologies/carburants sont moindres et/ou dont les ressources dédiées à l’acquisition de véhicules propres et économes en énergie sont moins importantes, il faudra considérer davantage des aspects tels que l’agrégation de la demande et l’acquisition conjointe, l’importance de l’engagement sur le marché et particulièrement les échanges avec d’autres pouvoirs publics et opérateurs de transport dotés d’expérience en bonnes pratiques. Le service d’assistance de Clean Fleets et le forum sur l’acquisition donnent accès à ce savoir-faire. </a:t>
            </a:r>
          </a:p>
          <a:p>
            <a:endParaRPr lang="en-GB" smtClean="0"/>
          </a:p>
        </p:txBody>
      </p:sp>
      <p:sp>
        <p:nvSpPr>
          <p:cNvPr id="29700" name="Slide Number Placeholder 3"/>
          <p:cNvSpPr>
            <a:spLocks noGrp="1"/>
          </p:cNvSpPr>
          <p:nvPr>
            <p:ph type="sldNum" sz="quarter" idx="5"/>
          </p:nvPr>
        </p:nvSpPr>
        <p:spPr bwMode="auto">
          <a:noFill/>
          <a:ln>
            <a:miter lim="800000"/>
            <a:headEnd/>
            <a:tailEnd/>
          </a:ln>
        </p:spPr>
        <p:txBody>
          <a:bodyPr/>
          <a:lstStyle/>
          <a:p>
            <a:fld id="{E9F3011A-0D8C-4DE4-B7CC-DDCFA8D01824}"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a:lstStyle/>
          <a:p>
            <a:r>
              <a:rPr lang="fr-FR" smtClean="0"/>
              <a:t>Expliquez que vous avez acquis une formation auprès des spécialistes du groupe Clean Fleets et que le séminaire de formation que vous dispensez aujourd’hui vise à partager ces connaissances à plus grande échelle. Offrez aux participants la possibilité d’assurer leur propre formation s’ils le souhaitent – nous pouvons mettre à leur disposition les documents relatifs à la formation.</a:t>
            </a:r>
          </a:p>
        </p:txBody>
      </p:sp>
      <p:sp>
        <p:nvSpPr>
          <p:cNvPr id="31748" name="Segnaposto numero diapositiva 3"/>
          <p:cNvSpPr>
            <a:spLocks noGrp="1"/>
          </p:cNvSpPr>
          <p:nvPr>
            <p:ph type="sldNum" sz="quarter" idx="5"/>
          </p:nvPr>
        </p:nvSpPr>
        <p:spPr bwMode="auto">
          <a:noFill/>
          <a:ln>
            <a:miter lim="800000"/>
            <a:headEnd/>
            <a:tailEnd/>
          </a:ln>
        </p:spPr>
        <p:txBody>
          <a:bodyPr/>
          <a:lstStyle/>
          <a:p>
            <a:fld id="{DFE52874-D5F1-450B-A457-33D344096569}"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fr-FR" smtClean="0"/>
              <a:t>Adaptez ces plages horaires selon ce qui vous semble judicieux. Notez qu’il est préférable de répartir les modules sur deux jours étant donné la quantité importante d’informations à assimiler en un jour de séminaire.  </a:t>
            </a:r>
          </a:p>
        </p:txBody>
      </p:sp>
      <p:sp>
        <p:nvSpPr>
          <p:cNvPr id="33796" name="Slide Number Placeholder 3"/>
          <p:cNvSpPr>
            <a:spLocks noGrp="1"/>
          </p:cNvSpPr>
          <p:nvPr>
            <p:ph type="sldNum" sz="quarter" idx="5"/>
          </p:nvPr>
        </p:nvSpPr>
        <p:spPr bwMode="auto">
          <a:noFill/>
          <a:ln>
            <a:miter lim="800000"/>
            <a:headEnd/>
            <a:tailEnd/>
          </a:ln>
        </p:spPr>
        <p:txBody>
          <a:bodyPr/>
          <a:lstStyle/>
          <a:p>
            <a:fld id="{FC45B2B4-681B-45A8-8199-0F2A04BDBF51}"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a:lstStyle/>
          <a:p>
            <a:r>
              <a:rPr lang="fr-FR" smtClean="0"/>
              <a:t>Nous allons aborder plusieurs aspects relatifs à l’achat de véhicules propres : motivations, carburants alternatifs et technologies, exemples s’appuyant sur les méthodes qu’utilisent des initiatives au niveau national et au niveau des organisations pour obtenir des résultats effectifs.    </a:t>
            </a:r>
          </a:p>
        </p:txBody>
      </p:sp>
      <p:sp>
        <p:nvSpPr>
          <p:cNvPr id="35844" name="Segnaposto numero diapositiva 3"/>
          <p:cNvSpPr>
            <a:spLocks noGrp="1"/>
          </p:cNvSpPr>
          <p:nvPr>
            <p:ph type="sldNum" sz="quarter" idx="5"/>
          </p:nvPr>
        </p:nvSpPr>
        <p:spPr bwMode="auto">
          <a:noFill/>
          <a:ln>
            <a:miter lim="800000"/>
            <a:headEnd/>
            <a:tailEnd/>
          </a:ln>
        </p:spPr>
        <p:txBody>
          <a:bodyPr/>
          <a:lstStyle/>
          <a:p>
            <a:fld id="{09C508FE-E1CE-4AEE-BE04-B0EAB024D057}"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fr-FR" smtClean="0"/>
              <a:t>Les participants doivent acquérir une connaissance approfondie des méthodes de mise en œuvre de la DVP qui font partie du processus d’acquisition de véhicules. Ils doivent également mieux comprendre comment se conformer à la législation relative aux véhicules propres. Opter pour certaines normes (la dernière norme Euro par exemple) ne signifie pas nécessairement être conforme à la DVP. </a:t>
            </a:r>
            <a:r>
              <a:rPr lang="de-DE" smtClean="0"/>
              <a:t>   </a:t>
            </a:r>
          </a:p>
          <a:p>
            <a:r>
              <a:rPr lang="de-DE" smtClean="0"/>
              <a:t> </a:t>
            </a:r>
            <a:endParaRPr lang="en-GB" smtClean="0"/>
          </a:p>
        </p:txBody>
      </p:sp>
      <p:sp>
        <p:nvSpPr>
          <p:cNvPr id="37892" name="Slide Number Placeholder 3"/>
          <p:cNvSpPr>
            <a:spLocks noGrp="1"/>
          </p:cNvSpPr>
          <p:nvPr>
            <p:ph type="sldNum" sz="quarter" idx="5"/>
          </p:nvPr>
        </p:nvSpPr>
        <p:spPr bwMode="auto">
          <a:noFill/>
          <a:ln>
            <a:miter lim="800000"/>
            <a:headEnd/>
            <a:tailEnd/>
          </a:ln>
        </p:spPr>
        <p:txBody>
          <a:bodyPr/>
          <a:lstStyle/>
          <a:p>
            <a:fld id="{57A344F7-3C3A-4F30-B2FA-B7DB43FA4692}"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fr-FR" smtClean="0"/>
              <a:t>Commencez par évoquer des aspects stratégiques plus larges avant de poursuivre avec des propositions et exemples détaillés illustrant l‘acquisition de véhicules propres et économes en énergie à travers la gestion des parcs automobiles et les procédures de passation de marchés.   </a:t>
            </a:r>
          </a:p>
        </p:txBody>
      </p:sp>
      <p:sp>
        <p:nvSpPr>
          <p:cNvPr id="39940" name="Slide Number Placeholder 3"/>
          <p:cNvSpPr>
            <a:spLocks noGrp="1"/>
          </p:cNvSpPr>
          <p:nvPr>
            <p:ph type="sldNum" sz="quarter" idx="5"/>
          </p:nvPr>
        </p:nvSpPr>
        <p:spPr bwMode="auto">
          <a:noFill/>
          <a:ln>
            <a:miter lim="800000"/>
            <a:headEnd/>
            <a:tailEnd/>
          </a:ln>
        </p:spPr>
        <p:txBody>
          <a:bodyPr/>
          <a:lstStyle/>
          <a:p>
            <a:fld id="{F7E84021-18D2-4587-B7FF-900DD94E7278}"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de-DE" smtClean="0"/>
              <a:t>4.1</a:t>
            </a:r>
            <a:r>
              <a:rPr lang="fr-FR" smtClean="0"/>
              <a:t> Dans l’objectif de fournir une estimation réaliste des conséquences sur les coûts actuels et futurs. </a:t>
            </a:r>
            <a:r>
              <a:rPr lang="fr-FR" smtClean="0">
                <a:solidFill>
                  <a:srgbClr val="7F7F7F"/>
                </a:solidFill>
              </a:rPr>
              <a:t> </a:t>
            </a:r>
          </a:p>
          <a:p>
            <a:r>
              <a:rPr lang="fr-FR" smtClean="0">
                <a:solidFill>
                  <a:srgbClr val="7F7F7F"/>
                </a:solidFill>
              </a:rPr>
              <a:t>4.2 Indiquez à nouveau que la méthode des OLC est l’une des trois méthodes existantes. </a:t>
            </a:r>
            <a:endParaRPr lang="fr-FR" smtClean="0"/>
          </a:p>
        </p:txBody>
      </p:sp>
      <p:sp>
        <p:nvSpPr>
          <p:cNvPr id="41988" name="Slide Number Placeholder 3"/>
          <p:cNvSpPr>
            <a:spLocks noGrp="1"/>
          </p:cNvSpPr>
          <p:nvPr>
            <p:ph type="sldNum" sz="quarter" idx="5"/>
          </p:nvPr>
        </p:nvSpPr>
        <p:spPr bwMode="auto">
          <a:noFill/>
          <a:ln>
            <a:miter lim="800000"/>
            <a:headEnd/>
            <a:tailEnd/>
          </a:ln>
        </p:spPr>
        <p:txBody>
          <a:bodyPr/>
          <a:lstStyle/>
          <a:p>
            <a:fld id="{82DA17DB-7A60-4C59-B60E-1554EF2D6FD0}" type="slidenum">
              <a:rPr lang="en-US"/>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fr-FR" smtClean="0"/>
              <a:t>Veuillez faire la liste des participants et un tour de table afin de vous informer des noms des participants, des organismes qu’ils représentent et du rôle qu’ils y jouent.</a:t>
            </a:r>
          </a:p>
          <a:p>
            <a:pPr eaLnBrk="1" hangingPunct="1">
              <a:spcBef>
                <a:spcPct val="0"/>
              </a:spcBef>
            </a:pPr>
            <a:r>
              <a:rPr lang="fr-FR" smtClean="0"/>
              <a:t>Vous pourrez ainsi adapter le programme de formation en fonction des participants, selon qu’ils sont plutôt des experts automobiles ou des spécialistes en procédures génériques de passation de marchés.       </a:t>
            </a:r>
          </a:p>
        </p:txBody>
      </p:sp>
      <p:sp>
        <p:nvSpPr>
          <p:cNvPr id="9220" name="Slide Number Placeholder 3"/>
          <p:cNvSpPr>
            <a:spLocks noGrp="1"/>
          </p:cNvSpPr>
          <p:nvPr>
            <p:ph type="sldNum" sz="quarter" idx="5"/>
          </p:nvPr>
        </p:nvSpPr>
        <p:spPr bwMode="auto">
          <a:noFill/>
          <a:ln>
            <a:miter lim="800000"/>
            <a:headEnd/>
            <a:tailEnd/>
          </a:ln>
        </p:spPr>
        <p:txBody>
          <a:bodyPr/>
          <a:lstStyle/>
          <a:p>
            <a:fld id="{C6011163-04FF-4AF8-BCC5-68BE3363B1AC}" type="slidenum">
              <a:rPr lang="de-DE"/>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eaLnBrk="1" hangingPunct="1">
              <a:spcBef>
                <a:spcPct val="0"/>
              </a:spcBef>
            </a:pPr>
            <a:r>
              <a:rPr lang="fr-FR" smtClean="0"/>
              <a:t>Ce programme de formation a été développé dans le cadre du projet Clean Fleets. Il est de ce fait utile de donner un aperçu des objectifs du projet et plus particulièrement du matériel de formation que le projet met à disposition des participants et qui peut être important pour la formation en soi, mais aussi pour les participants en général. </a:t>
            </a:r>
          </a:p>
        </p:txBody>
      </p:sp>
      <p:sp>
        <p:nvSpPr>
          <p:cNvPr id="11268" name="Slide Number Placeholder 3"/>
          <p:cNvSpPr>
            <a:spLocks noGrp="1"/>
          </p:cNvSpPr>
          <p:nvPr>
            <p:ph type="sldNum" sz="quarter" idx="5"/>
          </p:nvPr>
        </p:nvSpPr>
        <p:spPr bwMode="auto">
          <a:noFill/>
          <a:ln>
            <a:miter lim="800000"/>
            <a:headEnd/>
            <a:tailEnd/>
          </a:ln>
        </p:spPr>
        <p:txBody>
          <a:bodyPr/>
          <a:lstStyle/>
          <a:p>
            <a:fld id="{48B8FB1A-7EC0-4C32-B03B-F148ACCB050F}" type="slidenum">
              <a:rPr lang="de-DE"/>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r>
              <a:rPr lang="fr-FR" smtClean="0"/>
              <a:t>Une brève présentation des aspects liés à la gouvernance.  </a:t>
            </a:r>
          </a:p>
        </p:txBody>
      </p:sp>
      <p:sp>
        <p:nvSpPr>
          <p:cNvPr id="13316" name="Slide Number Placeholder 3"/>
          <p:cNvSpPr>
            <a:spLocks noGrp="1"/>
          </p:cNvSpPr>
          <p:nvPr>
            <p:ph type="sldNum" sz="quarter" idx="5"/>
          </p:nvPr>
        </p:nvSpPr>
        <p:spPr bwMode="auto">
          <a:noFill/>
          <a:ln>
            <a:miter lim="800000"/>
            <a:headEnd/>
            <a:tailEnd/>
          </a:ln>
        </p:spPr>
        <p:txBody>
          <a:bodyPr/>
          <a:lstStyle/>
          <a:p>
            <a:fld id="{A122F105-E3B0-4386-99A5-8B7F8873BA5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r>
              <a:rPr lang="fr-FR" smtClean="0"/>
              <a:t>1 Soutenir – à l’aide d’opérations spécifiques de passation de marchés et de renforcement des capacités</a:t>
            </a:r>
          </a:p>
          <a:p>
            <a:pPr eaLnBrk="1" hangingPunct="1">
              <a:spcBef>
                <a:spcPct val="0"/>
              </a:spcBef>
            </a:pPr>
            <a:r>
              <a:rPr lang="fr-FR" smtClean="0"/>
              <a:t>2 Promouvoir les échanges – entre villes pilotes et villes apprenantes en Europe</a:t>
            </a:r>
          </a:p>
          <a:p>
            <a:pPr eaLnBrk="1" hangingPunct="1">
              <a:spcBef>
                <a:spcPct val="0"/>
              </a:spcBef>
            </a:pPr>
            <a:r>
              <a:rPr lang="fr-FR" smtClean="0"/>
              <a:t>3 Contribuer à l’introduction de véhicules conformes à des normes environnementales et énergétiques plus exigeantes et réduire ainsi la consommation d’énergie et les émissions de CO2 et de polluants.</a:t>
            </a:r>
            <a:r>
              <a:rPr lang="en-US" smtClean="0"/>
              <a:t/>
            </a:r>
            <a:br>
              <a:rPr lang="en-US" smtClean="0"/>
            </a:br>
            <a:endParaRPr lang="de-DE" smtClean="0"/>
          </a:p>
        </p:txBody>
      </p:sp>
      <p:sp>
        <p:nvSpPr>
          <p:cNvPr id="15364" name="Slide Number Placeholder 3"/>
          <p:cNvSpPr>
            <a:spLocks noGrp="1"/>
          </p:cNvSpPr>
          <p:nvPr>
            <p:ph type="sldNum" sz="quarter" idx="5"/>
          </p:nvPr>
        </p:nvSpPr>
        <p:spPr bwMode="auto">
          <a:noFill/>
          <a:ln>
            <a:miter lim="800000"/>
            <a:headEnd/>
            <a:tailEnd/>
          </a:ln>
        </p:spPr>
        <p:txBody>
          <a:bodyPr/>
          <a:lstStyle/>
          <a:p>
            <a:fld id="{32A53CF8-DB90-4B34-9504-4ADAEAC5B6F3}" type="slidenum">
              <a:rPr lang="de-DE"/>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spcBef>
                <a:spcPct val="0"/>
              </a:spcBef>
            </a:pPr>
            <a:r>
              <a:rPr lang="fr-FR" smtClean="0"/>
              <a:t>Le projet Clean Fleets est encadré par une équipe de 13 partenaires mutualisant des compétences et expériences considérables en matière d’acquisition de véhicules de transport en commun. L’objectif du projet est de favoriser les échanges de connaissances entre villes « pilotes » et villes apprenantes dans le domaine de l’acquisition de véhicules conformes à des normes environnementales et énergétiques plus exigeantes.      </a:t>
            </a:r>
          </a:p>
        </p:txBody>
      </p:sp>
      <p:sp>
        <p:nvSpPr>
          <p:cNvPr id="17412" name="Slide Number Placeholder 3"/>
          <p:cNvSpPr>
            <a:spLocks noGrp="1"/>
          </p:cNvSpPr>
          <p:nvPr>
            <p:ph type="sldNum" sz="quarter" idx="5"/>
          </p:nvPr>
        </p:nvSpPr>
        <p:spPr bwMode="auto">
          <a:noFill/>
          <a:ln>
            <a:miter lim="800000"/>
            <a:headEnd/>
            <a:tailEnd/>
          </a:ln>
        </p:spPr>
        <p:txBody>
          <a:bodyPr/>
          <a:lstStyle/>
          <a:p>
            <a:fld id="{6E0ACAA2-4DA1-445D-96A2-C13FA73E905E}" type="slidenum">
              <a:rPr lang="de-DE"/>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marL="758825" lvl="2" indent="-476250">
              <a:lnSpc>
                <a:spcPct val="75000"/>
              </a:lnSpc>
              <a:spcBef>
                <a:spcPct val="80000"/>
              </a:spcBef>
            </a:pPr>
            <a:r>
              <a:rPr lang="fr-FR" sz="1300" smtClean="0">
                <a:solidFill>
                  <a:srgbClr val="88B50E"/>
                </a:solidFill>
              </a:rPr>
              <a:t>Résultats clés :</a:t>
            </a:r>
          </a:p>
          <a:p>
            <a:pPr marL="758825" lvl="2" indent="-476250">
              <a:lnSpc>
                <a:spcPct val="75000"/>
              </a:lnSpc>
              <a:spcBef>
                <a:spcPct val="80000"/>
              </a:spcBef>
              <a:buFont typeface="Calibri" charset="0"/>
              <a:buAutoNum type="arabicPeriod"/>
            </a:pPr>
            <a:r>
              <a:rPr lang="fr-FR" sz="1300" smtClean="0">
                <a:solidFill>
                  <a:srgbClr val="87888A"/>
                </a:solidFill>
              </a:rPr>
              <a:t>Un guide d’information destiné à soutenir l’acquisition de véhicules propres &amp; économes en énergie conformément à la DVP</a:t>
            </a:r>
          </a:p>
          <a:p>
            <a:pPr marL="758825" lvl="2" indent="-476250">
              <a:lnSpc>
                <a:spcPct val="75000"/>
              </a:lnSpc>
              <a:spcBef>
                <a:spcPct val="80000"/>
              </a:spcBef>
              <a:buFont typeface="Calibri" charset="0"/>
              <a:buAutoNum type="arabicPeriod"/>
            </a:pPr>
            <a:r>
              <a:rPr lang="fr-FR" sz="1300" smtClean="0"/>
              <a:t>Cette étude présente des informations sur la performance environnementale, les aspects pratiques et financiers associés à 17 technologies et carburants différents. Elle est basée sur des expériences dans ce domaine provenant de plus de 100 services publics et opérateurs routiers de toute l’Europe.</a:t>
            </a:r>
            <a:endParaRPr lang="fr-FR" sz="1300" smtClean="0">
              <a:solidFill>
                <a:srgbClr val="FF0000"/>
              </a:solidFill>
            </a:endParaRPr>
          </a:p>
          <a:p>
            <a:pPr marL="758825" lvl="2" indent="-476250">
              <a:lnSpc>
                <a:spcPct val="75000"/>
              </a:lnSpc>
              <a:spcBef>
                <a:spcPct val="80000"/>
              </a:spcBef>
              <a:buFont typeface="Calibri" charset="0"/>
              <a:buAutoNum type="arabicPeriod"/>
            </a:pPr>
            <a:r>
              <a:rPr lang="fr-FR" sz="1300" smtClean="0"/>
              <a:t>L’équipe Clean Fleets a compilé une série d’études de cas documentant en détail des exemples concrets d’acquisition de véhicules incluant résultats et enseignements. </a:t>
            </a:r>
            <a:endParaRPr lang="fr-FR" sz="1300" smtClean="0">
              <a:solidFill>
                <a:srgbClr val="87888A"/>
              </a:solidFill>
            </a:endParaRPr>
          </a:p>
          <a:p>
            <a:pPr marL="758825" lvl="2" indent="-476250">
              <a:lnSpc>
                <a:spcPct val="75000"/>
              </a:lnSpc>
              <a:spcBef>
                <a:spcPct val="80000"/>
              </a:spcBef>
              <a:buFont typeface="Calibri" charset="0"/>
              <a:buAutoNum type="arabicPeriod"/>
            </a:pPr>
            <a:r>
              <a:rPr lang="fr-FR" sz="1300" smtClean="0">
                <a:solidFill>
                  <a:srgbClr val="87888A"/>
                </a:solidFill>
              </a:rPr>
              <a:t>Des fiches d’information portant sur des aspects divers et complexes du processus d’acquisition de véhicules propres sont en cours de réalisation et seront bientôt disponibles.</a:t>
            </a:r>
          </a:p>
          <a:p>
            <a:pPr marL="758825" lvl="2" indent="-476250">
              <a:lnSpc>
                <a:spcPct val="75000"/>
              </a:lnSpc>
              <a:spcBef>
                <a:spcPct val="80000"/>
              </a:spcBef>
              <a:buFont typeface="Calibri" charset="0"/>
              <a:buAutoNum type="arabicPeriod"/>
            </a:pPr>
            <a:r>
              <a:rPr lang="fr-FR" sz="1300" smtClean="0">
                <a:solidFill>
                  <a:srgbClr val="87888A"/>
                </a:solidFill>
              </a:rPr>
              <a:t>Le projet Clean Fleets a développé depuis peu un outil CCV. Celui-ci comporte l’utilisation de la méthode de monétisation des émissions présentée dans la DVP ainsi que les normes à prendre en compte dans le cycle de vie des véhicules.</a:t>
            </a:r>
          </a:p>
          <a:p>
            <a:pPr marL="758825" lvl="2" indent="-476250">
              <a:lnSpc>
                <a:spcPct val="60000"/>
              </a:lnSpc>
              <a:spcBef>
                <a:spcPts val="1875"/>
              </a:spcBef>
            </a:pPr>
            <a:endParaRPr lang="fr-FR" sz="1300" smtClean="0">
              <a:solidFill>
                <a:srgbClr val="87888A"/>
              </a:solidFill>
            </a:endParaRPr>
          </a:p>
          <a:p>
            <a:pPr eaLnBrk="1" hangingPunct="1">
              <a:lnSpc>
                <a:spcPct val="60000"/>
              </a:lnSpc>
              <a:spcBef>
                <a:spcPct val="0"/>
              </a:spcBef>
            </a:pPr>
            <a:endParaRPr lang="fr-FR" sz="600" smtClean="0"/>
          </a:p>
        </p:txBody>
      </p:sp>
      <p:sp>
        <p:nvSpPr>
          <p:cNvPr id="19460" name="Slide Number Placeholder 3"/>
          <p:cNvSpPr>
            <a:spLocks noGrp="1"/>
          </p:cNvSpPr>
          <p:nvPr>
            <p:ph type="sldNum" sz="quarter" idx="5"/>
          </p:nvPr>
        </p:nvSpPr>
        <p:spPr bwMode="auto">
          <a:noFill/>
          <a:ln>
            <a:miter lim="800000"/>
            <a:headEnd/>
            <a:tailEnd/>
          </a:ln>
        </p:spPr>
        <p:txBody>
          <a:bodyPr/>
          <a:lstStyle/>
          <a:p>
            <a:fld id="{A621B3F7-0DE2-4C58-9DB6-2D1F4F7C1D2F}" type="slidenum">
              <a:rPr lang="de-DE"/>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marL="758825" lvl="2" indent="-476250">
              <a:lnSpc>
                <a:spcPct val="75000"/>
              </a:lnSpc>
              <a:spcBef>
                <a:spcPts val="800"/>
              </a:spcBef>
            </a:pPr>
            <a:r>
              <a:rPr lang="fr-FR" sz="1300" smtClean="0">
                <a:solidFill>
                  <a:srgbClr val="88B50E"/>
                </a:solidFill>
              </a:rPr>
              <a:t>Résultats clés :</a:t>
            </a:r>
          </a:p>
          <a:p>
            <a:pPr marL="758825" lvl="2" indent="-476250">
              <a:lnSpc>
                <a:spcPct val="75000"/>
              </a:lnSpc>
              <a:spcBef>
                <a:spcPts val="800"/>
              </a:spcBef>
            </a:pPr>
            <a:r>
              <a:rPr lang="fr-FR" sz="1300" smtClean="0">
                <a:solidFill>
                  <a:srgbClr val="87888A"/>
                </a:solidFill>
              </a:rPr>
              <a:t>1 NIVEAU NATIONAL : </a:t>
            </a:r>
            <a:r>
              <a:rPr lang="fr-FR" sz="1300" smtClean="0"/>
              <a:t>Une série de séminaires de formation nationaux ont eu et auront lieu dans 8 pays européens : Bulgarie, Croatie, Allemagne, Pays-Bas, Roumanie, Espagne, Suède et GB, permettant de favoriser les échanges de bonnes pratiques et fournir un guide sur l’application de la DVP. </a:t>
            </a:r>
            <a:endParaRPr lang="fr-FR" sz="1300" smtClean="0">
              <a:solidFill>
                <a:srgbClr val="87888A"/>
              </a:solidFill>
            </a:endParaRPr>
          </a:p>
          <a:p>
            <a:pPr marL="758825" lvl="2" indent="-476250">
              <a:lnSpc>
                <a:spcPct val="75000"/>
              </a:lnSpc>
              <a:spcBef>
                <a:spcPts val="800"/>
              </a:spcBef>
            </a:pPr>
            <a:r>
              <a:rPr lang="fr-FR" sz="1300" smtClean="0">
                <a:solidFill>
                  <a:srgbClr val="87888A"/>
                </a:solidFill>
              </a:rPr>
              <a:t>NIVEAU EUROPÉEN : Une série de quatre séminaires de formation européens ont été organisés avec pour </a:t>
            </a:r>
            <a:r>
              <a:rPr lang="fr-FR" sz="1300" smtClean="0"/>
              <a:t>objectif d’expliquer comment l’acquisition de véhicules propres et économes en énergie se réalise concrètement, d’échanger et de profiter des expériences des uns et des autres. Le dernier séminaire aura lieu à Rotterdam les 7 et 8 octobre parallèlement au salon automobile hollandais Ecomobiel. </a:t>
            </a:r>
            <a:endParaRPr lang="fr-FR" sz="1300" smtClean="0">
              <a:solidFill>
                <a:srgbClr val="87888A"/>
              </a:solidFill>
            </a:endParaRPr>
          </a:p>
          <a:p>
            <a:pPr marL="758825" lvl="2" indent="-476250">
              <a:lnSpc>
                <a:spcPct val="75000"/>
              </a:lnSpc>
              <a:spcBef>
                <a:spcPts val="800"/>
              </a:spcBef>
            </a:pPr>
            <a:r>
              <a:rPr lang="fr-FR" sz="1300" smtClean="0">
                <a:solidFill>
                  <a:srgbClr val="87888A"/>
                </a:solidFill>
              </a:rPr>
              <a:t>2 Soutien aux appels d’offres, service d’assistance et forum sur Internet (groupe de discussion dans le forum acquisition) </a:t>
            </a:r>
            <a:r>
              <a:rPr lang="fr-FR" sz="1300" smtClean="0">
                <a:solidFill>
                  <a:srgbClr val="87888A"/>
                </a:solidFill>
                <a:hlinkClick r:id="rId3"/>
              </a:rPr>
              <a:t>www.procurement-forum.org</a:t>
            </a:r>
            <a:r>
              <a:rPr lang="fr-FR" sz="1300" smtClean="0">
                <a:solidFill>
                  <a:srgbClr val="87888A"/>
                </a:solidFill>
              </a:rPr>
              <a:t> pour vous accompagner à chaque étape du processus d’acquisition </a:t>
            </a:r>
            <a:r>
              <a:rPr lang="fr-FR" sz="1300" smtClean="0"/>
              <a:t>: depuis la consultation de marché et l’élaboration de cahiers des charges jusqu’à l’appel d’offres concurrentiel et à la gestion de contrats.</a:t>
            </a:r>
            <a:endParaRPr lang="fr-FR" sz="1300" smtClean="0">
              <a:solidFill>
                <a:srgbClr val="87888A"/>
              </a:solidFill>
            </a:endParaRPr>
          </a:p>
          <a:p>
            <a:pPr marL="758825" lvl="2" indent="-476250">
              <a:lnSpc>
                <a:spcPct val="75000"/>
              </a:lnSpc>
              <a:spcBef>
                <a:spcPts val="800"/>
              </a:spcBef>
            </a:pPr>
            <a:r>
              <a:rPr lang="fr-FR" sz="1300" smtClean="0">
                <a:solidFill>
                  <a:srgbClr val="87888A"/>
                </a:solidFill>
              </a:rPr>
              <a:t>3 Sessions de formation des formateurs – l’une d’entre elles a eu lieu à Rome, la seconde à Sofia en Bulgarie dans le but d’optimiser le nombre total de sessions de formations dispensées. </a:t>
            </a:r>
          </a:p>
          <a:p>
            <a:pPr eaLnBrk="1" hangingPunct="1">
              <a:lnSpc>
                <a:spcPct val="70000"/>
              </a:lnSpc>
              <a:spcBef>
                <a:spcPct val="0"/>
              </a:spcBef>
            </a:pPr>
            <a:endParaRPr lang="de-DE" sz="600" smtClean="0"/>
          </a:p>
        </p:txBody>
      </p:sp>
      <p:sp>
        <p:nvSpPr>
          <p:cNvPr id="21508" name="Slide Number Placeholder 3"/>
          <p:cNvSpPr>
            <a:spLocks noGrp="1"/>
          </p:cNvSpPr>
          <p:nvPr>
            <p:ph type="sldNum" sz="quarter" idx="5"/>
          </p:nvPr>
        </p:nvSpPr>
        <p:spPr bwMode="auto">
          <a:noFill/>
          <a:ln>
            <a:miter lim="800000"/>
            <a:headEnd/>
            <a:tailEnd/>
          </a:ln>
        </p:spPr>
        <p:txBody>
          <a:bodyPr/>
          <a:lstStyle/>
          <a:p>
            <a:fld id="{8283CD76-9B84-436F-8324-4C087D479381}" type="slidenum">
              <a:rPr lang="de-DE"/>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a:lstStyle/>
          <a:p>
            <a:r>
              <a:rPr lang="fr-FR" smtClean="0"/>
              <a:t>Des informations mises à jour portant sur l’actualité, les événements et parallèlement sur les résultats du projet (publications, outils, études de cas etc.) sont disponibles sur le site Internet de Clean Fleets. Ce site fournit des conseils relatifs au traitement des questions et aux appels d’offres ainsi qu’aux  possibilités de joindre le forum de discussion Clean Fleets.    </a:t>
            </a:r>
          </a:p>
        </p:txBody>
      </p:sp>
      <p:sp>
        <p:nvSpPr>
          <p:cNvPr id="23556" name="Segnaposto numero diapositiva 3"/>
          <p:cNvSpPr>
            <a:spLocks noGrp="1"/>
          </p:cNvSpPr>
          <p:nvPr>
            <p:ph type="sldNum" sz="quarter" idx="5"/>
          </p:nvPr>
        </p:nvSpPr>
        <p:spPr bwMode="auto">
          <a:noFill/>
          <a:ln>
            <a:miter lim="800000"/>
            <a:headEnd/>
            <a:tailEnd/>
          </a:ln>
        </p:spPr>
        <p:txBody>
          <a:bodyPr/>
          <a:lstStyle/>
          <a:p>
            <a:fld id="{B056EF1F-7DD7-4E54-AEDB-1A8BEDE914F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12700" y="0"/>
            <a:ext cx="9193213" cy="6884988"/>
          </a:xfrm>
          <a:prstGeom prst="rect">
            <a:avLst/>
          </a:prstGeom>
          <a:noFill/>
          <a:ln w="9525">
            <a:noFill/>
            <a:miter lim="800000"/>
            <a:headEnd/>
            <a:tailEnd/>
          </a:ln>
        </p:spPr>
      </p:pic>
      <p:sp>
        <p:nvSpPr>
          <p:cNvPr id="5" name="TextBox 4"/>
          <p:cNvSpPr txBox="1"/>
          <p:nvPr userDrawn="1"/>
        </p:nvSpPr>
        <p:spPr>
          <a:xfrm>
            <a:off x="166688" y="6437313"/>
            <a:ext cx="2752725" cy="369887"/>
          </a:xfrm>
          <a:prstGeom prst="rect">
            <a:avLst/>
          </a:prstGeom>
          <a:solidFill>
            <a:schemeClr val="bg1"/>
          </a:solidFill>
        </p:spPr>
        <p:txBody>
          <a:bodyPr>
            <a:spAutoFit/>
          </a:bodyPr>
          <a:lstStyle/>
          <a:p>
            <a:endParaRPr lang="de-DE"/>
          </a:p>
        </p:txBody>
      </p:sp>
      <p:sp>
        <p:nvSpPr>
          <p:cNvPr id="6" name="TextBox 5"/>
          <p:cNvSpPr txBox="1"/>
          <p:nvPr userDrawn="1"/>
        </p:nvSpPr>
        <p:spPr>
          <a:xfrm>
            <a:off x="1190625" y="6313488"/>
            <a:ext cx="1516063" cy="461962"/>
          </a:xfrm>
          <a:prstGeom prst="rect">
            <a:avLst/>
          </a:prstGeom>
          <a:noFill/>
        </p:spPr>
        <p:txBody>
          <a:bodyPr lIns="0" tIns="0" rIns="0" bIns="0">
            <a:spAutoFit/>
          </a:bodyPr>
          <a:lstStyle/>
          <a:p>
            <a:pPr algn="just"/>
            <a:r>
              <a:rPr lang="en-US" sz="500">
                <a:solidFill>
                  <a:srgbClr val="7F7F7F"/>
                </a:solidFill>
              </a:rPr>
              <a:t>The sole responsibility for the content of this presentation lies with the Clean Fleets project. It does not necessarily reflect the opinion of the European Union. Neither the EACI nor the European Commission are responsible for any use that may be made of the information contained therein.</a:t>
            </a:r>
            <a:endParaRPr lang="de-DE" sz="500">
              <a:solidFill>
                <a:srgbClr val="7F7F7F"/>
              </a:solidFill>
            </a:endParaRPr>
          </a:p>
        </p:txBody>
      </p:sp>
      <p:pic>
        <p:nvPicPr>
          <p:cNvPr id="7" name="Picture 2" descr="http://ec.europa.eu/energy/intelligent/images/content/iee-vertical-logo/co-funded-iee-vert_en.jpg"/>
          <p:cNvPicPr>
            <a:picLocks noChangeAspect="1" noChangeArrowheads="1"/>
          </p:cNvPicPr>
          <p:nvPr userDrawn="1"/>
        </p:nvPicPr>
        <p:blipFill>
          <a:blip r:embed="rId3"/>
          <a:srcRect/>
          <a:stretch>
            <a:fillRect/>
          </a:stretch>
        </p:blipFill>
        <p:spPr bwMode="auto">
          <a:xfrm>
            <a:off x="26988" y="6259513"/>
            <a:ext cx="1127125" cy="574675"/>
          </a:xfrm>
          <a:prstGeom prst="rect">
            <a:avLst/>
          </a:prstGeom>
          <a:noFill/>
          <a:ln w="9525">
            <a:noFill/>
            <a:miter lim="800000"/>
            <a:headEnd/>
            <a:tailEnd/>
          </a:ln>
        </p:spPr>
      </p:pic>
      <p:sp>
        <p:nvSpPr>
          <p:cNvPr id="2" name="Title 1"/>
          <p:cNvSpPr>
            <a:spLocks noGrp="1"/>
          </p:cNvSpPr>
          <p:nvPr>
            <p:ph type="ctrTitle"/>
          </p:nvPr>
        </p:nvSpPr>
        <p:spPr>
          <a:xfrm>
            <a:off x="1591120" y="2734930"/>
            <a:ext cx="6640547" cy="882168"/>
          </a:xfrm>
        </p:spPr>
        <p:txBody>
          <a:bodyPr anchor="b">
            <a:normAutofit/>
          </a:bodyPr>
          <a:lstStyle>
            <a:lvl1pPr algn="l">
              <a:defRPr sz="2200" b="1" i="0" cap="all" baseline="0">
                <a:solidFill>
                  <a:srgbClr val="2298D4"/>
                </a:solidFill>
                <a:latin typeface="Arial"/>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Subtitle 2"/>
          <p:cNvSpPr>
            <a:spLocks noGrp="1"/>
          </p:cNvSpPr>
          <p:nvPr>
            <p:ph type="subTitle" idx="1"/>
          </p:nvPr>
        </p:nvSpPr>
        <p:spPr>
          <a:xfrm>
            <a:off x="1591119" y="3695498"/>
            <a:ext cx="6640547" cy="1632595"/>
          </a:xfrm>
        </p:spPr>
        <p:txBody>
          <a:bodyPr>
            <a:normAutofit/>
          </a:bodyPr>
          <a:lstStyle>
            <a:lvl1pPr marL="0" indent="0" algn="l">
              <a:buNone/>
              <a:defRPr sz="1600" u="none" cap="all" baseline="0">
                <a:solidFill>
                  <a:srgbClr val="87888A"/>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subtitle</a:t>
            </a:r>
            <a:r>
              <a:rPr lang="de-DE" dirty="0" smtClean="0"/>
              <a:t>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15FE3BF9-87EB-4E80-B2E5-A66241023921}" type="datetime1">
              <a:rPr lang="en-US"/>
              <a:pPr/>
              <a:t>4/2/2015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CBB1CC7B-E07A-4E57-9653-3755532A510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DB4D4"/>
                </a:solidFill>
              </a:defRPr>
            </a:lvl1pPr>
          </a:lstStyle>
          <a:p>
            <a:fld id="{5CB70832-31D4-4CEA-B796-E8546045DA22}" type="datetime1">
              <a:rPr lang="en-US"/>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DB4D4"/>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DB4D4"/>
                </a:solidFill>
              </a:defRPr>
            </a:lvl1pPr>
          </a:lstStyle>
          <a:p>
            <a:fld id="{4D627070-3DC7-411B-ABE3-724CDC6B25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lean-fleets.e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590675" y="2735263"/>
            <a:ext cx="6640513" cy="1684337"/>
          </a:xfrm>
        </p:spPr>
        <p:txBody>
          <a:bodyPr/>
          <a:lstStyle/>
          <a:p>
            <a:pPr eaLnBrk="1" hangingPunct="1"/>
            <a:r>
              <a:rPr lang="fr-FR" sz="2000" cap="none" smtClean="0">
                <a:latin typeface="Arial" charset="0"/>
              </a:rPr>
              <a:t>SÉMINAIRE DE FORMATION À L’ACQUISITION DE VÉHICULES PROPRES, ÉCONOMES EN ÉNERGIE : </a:t>
            </a:r>
            <a:br>
              <a:rPr lang="fr-FR" sz="2000" cap="none" smtClean="0">
                <a:latin typeface="Arial" charset="0"/>
              </a:rPr>
            </a:br>
            <a:r>
              <a:rPr lang="fr-FR" sz="2000" cap="none" smtClean="0">
                <a:latin typeface="Arial" charset="0"/>
              </a:rPr>
              <a:t/>
            </a:r>
            <a:br>
              <a:rPr lang="fr-FR" sz="2000" cap="none" smtClean="0">
                <a:latin typeface="Arial" charset="0"/>
              </a:rPr>
            </a:br>
            <a:r>
              <a:rPr lang="fr-FR" sz="2000" cap="none" smtClean="0">
                <a:latin typeface="Arial" charset="0"/>
              </a:rPr>
              <a:t>Conformément à la Directive Véhicules Propres (DVP)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57200" y="1062038"/>
            <a:ext cx="8099425" cy="647700"/>
          </a:xfrm>
        </p:spPr>
        <p:txBody>
          <a:bodyPr/>
          <a:lstStyle/>
          <a:p>
            <a:r>
              <a:rPr lang="en-GB" cap="none" smtClean="0"/>
              <a:t>LE PORTAIL VÉHICULE PROPRE</a:t>
            </a:r>
            <a:endParaRPr lang="it-IT" cap="none" smtClean="0"/>
          </a:p>
        </p:txBody>
      </p:sp>
      <p:sp>
        <p:nvSpPr>
          <p:cNvPr id="24579" name="Content Placeholder 2"/>
          <p:cNvSpPr>
            <a:spLocks noGrp="1"/>
          </p:cNvSpPr>
          <p:nvPr>
            <p:ph idx="1"/>
          </p:nvPr>
        </p:nvSpPr>
        <p:spPr>
          <a:xfrm>
            <a:off x="0" y="1460500"/>
            <a:ext cx="4765186" cy="5148263"/>
          </a:xfrm>
        </p:spPr>
        <p:txBody>
          <a:bodyPr/>
          <a:lstStyle/>
          <a:p>
            <a:pPr marL="727075" lvl="2" indent="-457200">
              <a:spcBef>
                <a:spcPts val="1800"/>
              </a:spcBef>
              <a:buFont typeface="Arial" charset="0"/>
              <a:buNone/>
            </a:pPr>
            <a:r>
              <a:rPr lang="fr-FR" sz="2000" b="1" dirty="0" smtClean="0"/>
              <a:t>Fonctionnalités :</a:t>
            </a:r>
          </a:p>
          <a:p>
            <a:pPr marL="727075" lvl="2" indent="-457200">
              <a:spcBef>
                <a:spcPts val="1800"/>
              </a:spcBef>
            </a:pPr>
            <a:r>
              <a:rPr lang="fr-FR" sz="2000" dirty="0" smtClean="0">
                <a:solidFill>
                  <a:srgbClr val="87888A"/>
                </a:solidFill>
              </a:rPr>
              <a:t>Base de données pour véhicules</a:t>
            </a:r>
          </a:p>
          <a:p>
            <a:pPr marL="727075" lvl="2" indent="-457200">
              <a:spcBef>
                <a:spcPts val="1800"/>
              </a:spcBef>
            </a:pPr>
            <a:r>
              <a:rPr lang="fr-FR" sz="2000" dirty="0" smtClean="0">
                <a:solidFill>
                  <a:srgbClr val="87888A"/>
                </a:solidFill>
              </a:rPr>
              <a:t>Calcul des Coûts sur toute la durée de vie </a:t>
            </a:r>
            <a:r>
              <a:rPr lang="fr-FR" sz="2000" dirty="0" err="1" smtClean="0">
                <a:solidFill>
                  <a:srgbClr val="87888A"/>
                </a:solidFill>
              </a:rPr>
              <a:t>conf</a:t>
            </a:r>
            <a:r>
              <a:rPr lang="fr-FR" sz="2000" dirty="0" smtClean="0">
                <a:solidFill>
                  <a:srgbClr val="87888A"/>
                </a:solidFill>
              </a:rPr>
              <a:t>. à la DVP </a:t>
            </a:r>
          </a:p>
          <a:p>
            <a:pPr marL="727075" lvl="2" indent="-457200">
              <a:spcBef>
                <a:spcPts val="1800"/>
              </a:spcBef>
            </a:pPr>
            <a:r>
              <a:rPr lang="fr-FR" sz="2000" dirty="0" smtClean="0">
                <a:solidFill>
                  <a:srgbClr val="87888A"/>
                </a:solidFill>
              </a:rPr>
              <a:t>Informations sur les parts de marché</a:t>
            </a:r>
          </a:p>
          <a:p>
            <a:pPr marL="727075" lvl="2" indent="-457200">
              <a:spcBef>
                <a:spcPts val="1800"/>
              </a:spcBef>
            </a:pPr>
            <a:r>
              <a:rPr lang="fr-FR" sz="2000" dirty="0" smtClean="0">
                <a:solidFill>
                  <a:srgbClr val="87888A"/>
                </a:solidFill>
              </a:rPr>
              <a:t>Règles relatives à la passation de marchés </a:t>
            </a:r>
          </a:p>
          <a:p>
            <a:pPr marL="727075" lvl="2" indent="-457200">
              <a:spcBef>
                <a:spcPts val="1800"/>
              </a:spcBef>
            </a:pPr>
            <a:r>
              <a:rPr lang="fr-FR" sz="2000" dirty="0" smtClean="0">
                <a:solidFill>
                  <a:srgbClr val="87888A"/>
                </a:solidFill>
              </a:rPr>
              <a:t>Outil de calcul des Coûts pour toute la durée de vie pour coûts individuels</a:t>
            </a:r>
          </a:p>
          <a:p>
            <a:pPr marL="727075" lvl="2" indent="-457200">
              <a:spcBef>
                <a:spcPts val="1800"/>
              </a:spcBef>
            </a:pPr>
            <a:endParaRPr lang="en-GB" sz="2000" dirty="0" smtClean="0">
              <a:solidFill>
                <a:srgbClr val="87888A"/>
              </a:solidFill>
            </a:endParaRPr>
          </a:p>
          <a:p>
            <a:pPr marL="727075" lvl="2" indent="-457200">
              <a:spcBef>
                <a:spcPts val="1800"/>
              </a:spcBef>
              <a:buFont typeface="Arial" charset="0"/>
              <a:buNone/>
            </a:pPr>
            <a:endParaRPr lang="en-GB" sz="2200" dirty="0" smtClean="0">
              <a:solidFill>
                <a:srgbClr val="87888A"/>
              </a:solidFill>
            </a:endParaRPr>
          </a:p>
          <a:p>
            <a:pPr marL="727075" lvl="2" indent="-457200">
              <a:spcBef>
                <a:spcPts val="1800"/>
              </a:spcBef>
            </a:pPr>
            <a:endParaRPr lang="en-GB" sz="2200" dirty="0" smtClean="0">
              <a:solidFill>
                <a:srgbClr val="87888A"/>
              </a:solidFill>
            </a:endParaRPr>
          </a:p>
          <a:p>
            <a:endParaRPr lang="en-GB" sz="1300" cap="none" dirty="0" smtClean="0"/>
          </a:p>
          <a:p>
            <a:pPr lvl="1"/>
            <a:endParaRPr lang="en-GB" sz="1100" dirty="0" smtClean="0"/>
          </a:p>
          <a:p>
            <a:endParaRPr lang="en-GB" sz="1300" cap="none" dirty="0" smtClean="0">
              <a:solidFill>
                <a:srgbClr val="87888A"/>
              </a:solidFill>
            </a:endParaRPr>
          </a:p>
          <a:p>
            <a:endParaRPr lang="en-GB" sz="1100" cap="none" dirty="0" smtClean="0"/>
          </a:p>
          <a:p>
            <a:endParaRPr lang="en-GB" sz="1100" cap="none" dirty="0" smtClean="0"/>
          </a:p>
        </p:txBody>
      </p:sp>
      <p:pic>
        <p:nvPicPr>
          <p:cNvPr id="24580" name="Picture 2"/>
          <p:cNvPicPr>
            <a:picLocks noChangeAspect="1" noChangeArrowheads="1"/>
          </p:cNvPicPr>
          <p:nvPr/>
        </p:nvPicPr>
        <p:blipFill>
          <a:blip r:embed="rId3"/>
          <a:srcRect/>
          <a:stretch>
            <a:fillRect/>
          </a:stretch>
        </p:blipFill>
        <p:spPr bwMode="auto">
          <a:xfrm>
            <a:off x="4765186" y="2311400"/>
            <a:ext cx="4156564" cy="32972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4350" y="2124075"/>
            <a:ext cx="8099425" cy="1939925"/>
          </a:xfrm>
        </p:spPr>
        <p:txBody>
          <a:bodyPr/>
          <a:lstStyle/>
          <a:p>
            <a:pPr algn="ctr"/>
            <a:r>
              <a:rPr lang="en-GB" sz="4000" cap="none" smtClean="0"/>
              <a:t>OBJECTIFS DU SÉMINAIRE DU JOUR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457200" y="1062038"/>
            <a:ext cx="8099425" cy="647700"/>
          </a:xfrm>
        </p:spPr>
        <p:txBody>
          <a:bodyPr/>
          <a:lstStyle/>
          <a:p>
            <a:r>
              <a:rPr lang="it-IT" cap="none" smtClean="0"/>
              <a:t>PROGRAMME DU SÉMINAIRE CLEAN FLEETS</a:t>
            </a:r>
          </a:p>
        </p:txBody>
      </p:sp>
      <p:sp>
        <p:nvSpPr>
          <p:cNvPr id="28675" name="Rettangolo 5"/>
          <p:cNvSpPr>
            <a:spLocks noChangeArrowheads="1"/>
          </p:cNvSpPr>
          <p:nvPr/>
        </p:nvSpPr>
        <p:spPr bwMode="auto">
          <a:xfrm>
            <a:off x="0" y="1466850"/>
            <a:ext cx="9143999" cy="4678204"/>
          </a:xfrm>
          <a:prstGeom prst="rect">
            <a:avLst/>
          </a:prstGeom>
          <a:noFill/>
          <a:ln w="9525">
            <a:noFill/>
            <a:miter lim="800000"/>
            <a:headEnd/>
            <a:tailEnd/>
          </a:ln>
        </p:spPr>
        <p:txBody>
          <a:bodyPr wrap="square">
            <a:spAutoFit/>
          </a:bodyPr>
          <a:lstStyle/>
          <a:p>
            <a:pPr marL="285750" indent="-285750">
              <a:buFont typeface="Arial" charset="0"/>
              <a:buChar char="•"/>
            </a:pPr>
            <a:endParaRPr lang="it-IT" dirty="0"/>
          </a:p>
          <a:p>
            <a:pPr marL="285750" indent="-285750" algn="just">
              <a:buFont typeface="Wingdings" charset="2"/>
              <a:buChar char="Ø"/>
            </a:pPr>
            <a:r>
              <a:rPr lang="fr-FR" sz="2000" dirty="0">
                <a:solidFill>
                  <a:srgbClr val="7F7F7F"/>
                </a:solidFill>
              </a:rPr>
              <a:t>Clean </a:t>
            </a:r>
            <a:r>
              <a:rPr lang="fr-FR" sz="2000" dirty="0" err="1">
                <a:solidFill>
                  <a:srgbClr val="7F7F7F"/>
                </a:solidFill>
              </a:rPr>
              <a:t>Fleets</a:t>
            </a:r>
            <a:r>
              <a:rPr lang="fr-FR" sz="2000" dirty="0">
                <a:solidFill>
                  <a:srgbClr val="7F7F7F"/>
                </a:solidFill>
              </a:rPr>
              <a:t> a développé ce </a:t>
            </a:r>
            <a:r>
              <a:rPr lang="fr-FR" sz="2000" b="1" dirty="0">
                <a:solidFill>
                  <a:srgbClr val="2298D4"/>
                </a:solidFill>
              </a:rPr>
              <a:t>programme sur la base de modules de formation </a:t>
            </a:r>
            <a:r>
              <a:rPr lang="fr-FR" sz="2000" dirty="0">
                <a:solidFill>
                  <a:srgbClr val="7F7F7F"/>
                </a:solidFill>
              </a:rPr>
              <a:t>et d’un </a:t>
            </a:r>
            <a:r>
              <a:rPr lang="fr-FR" sz="2000" b="1" dirty="0">
                <a:solidFill>
                  <a:srgbClr val="2298D4"/>
                </a:solidFill>
              </a:rPr>
              <a:t>kit d’outils DVP </a:t>
            </a:r>
            <a:r>
              <a:rPr lang="fr-FR" sz="2000" dirty="0">
                <a:solidFill>
                  <a:schemeClr val="tx2"/>
                </a:solidFill>
              </a:rPr>
              <a:t>afin de soutenir les pouvoirs publics/opérateurs de parcs automobiles pour l’achat de véhicules propres </a:t>
            </a:r>
            <a:r>
              <a:rPr lang="fr-FR" sz="2000" dirty="0">
                <a:solidFill>
                  <a:srgbClr val="7F7F7F"/>
                </a:solidFill>
              </a:rPr>
              <a:t>&amp; économes en énergie</a:t>
            </a:r>
          </a:p>
          <a:p>
            <a:pPr marL="285750" indent="-285750" algn="just">
              <a:buFont typeface="Wingdings" charset="2"/>
              <a:buChar char="Ø"/>
            </a:pPr>
            <a:endParaRPr lang="it-IT" sz="2000" dirty="0">
              <a:solidFill>
                <a:srgbClr val="7F7F7F"/>
              </a:solidFill>
            </a:endParaRPr>
          </a:p>
          <a:p>
            <a:pPr marL="285750" indent="-285750" algn="just">
              <a:buFont typeface="Wingdings" charset="2"/>
              <a:buChar char="Ø"/>
            </a:pPr>
            <a:r>
              <a:rPr lang="fr-FR" sz="2000" dirty="0">
                <a:solidFill>
                  <a:srgbClr val="7F7F7F"/>
                </a:solidFill>
              </a:rPr>
              <a:t>L’accent est mis sur la </a:t>
            </a:r>
            <a:r>
              <a:rPr lang="fr-FR" sz="2000" b="1" dirty="0">
                <a:solidFill>
                  <a:srgbClr val="2298D4"/>
                </a:solidFill>
              </a:rPr>
              <a:t>Directive 2009/33/CE </a:t>
            </a:r>
            <a:r>
              <a:rPr lang="fr-FR" sz="2000" dirty="0">
                <a:solidFill>
                  <a:srgbClr val="7F7F7F"/>
                </a:solidFill>
              </a:rPr>
              <a:t>« Véhicules Propres » . L’objectif est de sensibiliser les acteurs aux conséquences de la DVP et de fournir des indications sur les façons dont cette directive peut être appliquée</a:t>
            </a:r>
          </a:p>
          <a:p>
            <a:pPr marL="285750" indent="-285750" algn="just">
              <a:buFont typeface="Wingdings" charset="2"/>
              <a:buChar char="Ø"/>
            </a:pPr>
            <a:endParaRPr lang="fr-FR" sz="2000" dirty="0">
              <a:solidFill>
                <a:srgbClr val="7F7F7F"/>
              </a:solidFill>
            </a:endParaRPr>
          </a:p>
          <a:p>
            <a:pPr marL="285750" indent="-285750" algn="just">
              <a:buFont typeface="Wingdings" charset="2"/>
              <a:buChar char="Ø"/>
            </a:pPr>
            <a:r>
              <a:rPr lang="fr-FR" sz="2000" dirty="0">
                <a:solidFill>
                  <a:srgbClr val="87888A"/>
                </a:solidFill>
              </a:rPr>
              <a:t>La formation porte à la fois sur une synthèse des </a:t>
            </a:r>
            <a:r>
              <a:rPr lang="fr-FR" sz="2000" b="1" dirty="0">
                <a:solidFill>
                  <a:srgbClr val="2298D4"/>
                </a:solidFill>
              </a:rPr>
              <a:t>carburants et types de technologies</a:t>
            </a:r>
            <a:r>
              <a:rPr lang="fr-FR" sz="2000" dirty="0">
                <a:solidFill>
                  <a:srgbClr val="87888A"/>
                </a:solidFill>
              </a:rPr>
              <a:t> propres et économes en énergie, sur les objectifs et exigences de la </a:t>
            </a:r>
            <a:r>
              <a:rPr lang="fr-FR" sz="2000" b="1" dirty="0">
                <a:solidFill>
                  <a:srgbClr val="2298D4"/>
                </a:solidFill>
              </a:rPr>
              <a:t>DVP</a:t>
            </a:r>
            <a:r>
              <a:rPr lang="fr-FR" sz="2000" b="1" dirty="0">
                <a:solidFill>
                  <a:srgbClr val="87888A"/>
                </a:solidFill>
              </a:rPr>
              <a:t> </a:t>
            </a:r>
            <a:r>
              <a:rPr lang="fr-FR" sz="2000" dirty="0">
                <a:solidFill>
                  <a:srgbClr val="87888A"/>
                </a:solidFill>
              </a:rPr>
              <a:t>et sur la législation correspondante, sur les </a:t>
            </a:r>
            <a:r>
              <a:rPr lang="fr-FR" sz="2000" b="1" dirty="0">
                <a:solidFill>
                  <a:srgbClr val="2298D4"/>
                </a:solidFill>
              </a:rPr>
              <a:t>mécanismes d’acquisition </a:t>
            </a:r>
            <a:r>
              <a:rPr lang="fr-FR" sz="2000" dirty="0">
                <a:solidFill>
                  <a:srgbClr val="87888A"/>
                </a:solidFill>
              </a:rPr>
              <a:t>relatifs à l’achat/le leasing/la passation de contrats d’entretien de véhicules et sur les </a:t>
            </a:r>
            <a:r>
              <a:rPr lang="fr-FR" sz="2000" b="1" dirty="0">
                <a:solidFill>
                  <a:srgbClr val="2298D4"/>
                </a:solidFill>
              </a:rPr>
              <a:t>CCV</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062038"/>
            <a:ext cx="8099425" cy="647700"/>
          </a:xfrm>
        </p:spPr>
        <p:txBody>
          <a:bodyPr/>
          <a:lstStyle/>
          <a:p>
            <a:r>
              <a:rPr lang="fr-FR" cap="none" smtClean="0"/>
              <a:t>Séminaire de formation des formateurs </a:t>
            </a:r>
          </a:p>
        </p:txBody>
      </p:sp>
      <p:sp>
        <p:nvSpPr>
          <p:cNvPr id="30723" name="Content Placeholder 2"/>
          <p:cNvSpPr>
            <a:spLocks noGrp="1"/>
          </p:cNvSpPr>
          <p:nvPr>
            <p:ph idx="1"/>
          </p:nvPr>
        </p:nvSpPr>
        <p:spPr>
          <a:xfrm>
            <a:off x="0" y="1724025"/>
            <a:ext cx="7078663" cy="4816475"/>
          </a:xfrm>
        </p:spPr>
        <p:txBody>
          <a:bodyPr/>
          <a:lstStyle/>
          <a:p>
            <a:pPr algn="just"/>
            <a:r>
              <a:rPr lang="fr-FR" sz="2000" cap="none" dirty="0" smtClean="0">
                <a:solidFill>
                  <a:srgbClr val="2298D4"/>
                </a:solidFill>
              </a:rPr>
              <a:t>Renforcer le programme de formation </a:t>
            </a:r>
            <a:r>
              <a:rPr lang="fr-FR" sz="2000" b="0" cap="none" dirty="0" smtClean="0">
                <a:solidFill>
                  <a:srgbClr val="7F7F7F"/>
                </a:solidFill>
              </a:rPr>
              <a:t>par</a:t>
            </a:r>
            <a:r>
              <a:rPr lang="fr-FR" sz="2000" cap="none" dirty="0" smtClean="0">
                <a:solidFill>
                  <a:srgbClr val="2298D4"/>
                </a:solidFill>
              </a:rPr>
              <a:t> </a:t>
            </a:r>
            <a:r>
              <a:rPr lang="fr-FR" sz="2000" b="0" cap="none" dirty="0" smtClean="0">
                <a:solidFill>
                  <a:srgbClr val="7F7F7F"/>
                </a:solidFill>
              </a:rPr>
              <a:t>: </a:t>
            </a:r>
          </a:p>
          <a:p>
            <a:pPr algn="just"/>
            <a:endParaRPr lang="fr-FR" sz="2000" b="0" cap="none" dirty="0" smtClean="0">
              <a:solidFill>
                <a:srgbClr val="7F7F7F"/>
              </a:solidFill>
            </a:endParaRPr>
          </a:p>
          <a:p>
            <a:pPr algn="just">
              <a:buFont typeface="Wingdings" charset="2"/>
              <a:buChar char="Ø"/>
            </a:pPr>
            <a:r>
              <a:rPr lang="fr-FR" sz="2000" b="0" cap="none" dirty="0" smtClean="0">
                <a:solidFill>
                  <a:srgbClr val="7F7F7F"/>
                </a:solidFill>
              </a:rPr>
              <a:t> La fourniture du </a:t>
            </a:r>
            <a:r>
              <a:rPr lang="fr-FR" sz="2000" cap="none" dirty="0" smtClean="0">
                <a:solidFill>
                  <a:srgbClr val="2298D4"/>
                </a:solidFill>
              </a:rPr>
              <a:t>programme des modules de formation Clean </a:t>
            </a:r>
            <a:r>
              <a:rPr lang="fr-FR" sz="2000" cap="none" dirty="0" err="1" smtClean="0">
                <a:solidFill>
                  <a:srgbClr val="2298D4"/>
                </a:solidFill>
              </a:rPr>
              <a:t>Fleets</a:t>
            </a:r>
            <a:r>
              <a:rPr lang="fr-FR" sz="2000" cap="none" dirty="0" smtClean="0">
                <a:solidFill>
                  <a:srgbClr val="2298D4"/>
                </a:solidFill>
              </a:rPr>
              <a:t> </a:t>
            </a:r>
            <a:r>
              <a:rPr lang="fr-FR" sz="2000" b="0" cap="none" dirty="0" smtClean="0">
                <a:solidFill>
                  <a:srgbClr val="7F7F7F"/>
                </a:solidFill>
              </a:rPr>
              <a:t>et du kit d’outils pour organisations/particuliers qui organisent la formation avec les pouvoirs publics/opérateurs de transport dans leur propre pays</a:t>
            </a:r>
          </a:p>
          <a:p>
            <a:pPr algn="just">
              <a:buFont typeface="Wingdings" charset="2"/>
              <a:buChar char="Ø"/>
            </a:pPr>
            <a:endParaRPr lang="fr-FR" sz="2000" b="0" cap="none" dirty="0" smtClean="0">
              <a:solidFill>
                <a:srgbClr val="7F7F7F"/>
              </a:solidFill>
            </a:endParaRPr>
          </a:p>
          <a:p>
            <a:pPr algn="just">
              <a:buFont typeface="Wingdings" charset="2"/>
              <a:buChar char="Ø"/>
            </a:pPr>
            <a:r>
              <a:rPr lang="fr-FR" sz="2000" cap="none" dirty="0" smtClean="0">
                <a:solidFill>
                  <a:srgbClr val="87888A"/>
                </a:solidFill>
              </a:rPr>
              <a:t> </a:t>
            </a:r>
            <a:r>
              <a:rPr lang="fr-FR" sz="2000" cap="none" dirty="0" smtClean="0">
                <a:solidFill>
                  <a:srgbClr val="2298D4"/>
                </a:solidFill>
              </a:rPr>
              <a:t>La</a:t>
            </a:r>
            <a:r>
              <a:rPr lang="fr-FR" sz="2000" cap="none" dirty="0" smtClean="0">
                <a:solidFill>
                  <a:srgbClr val="87888A"/>
                </a:solidFill>
              </a:rPr>
              <a:t> </a:t>
            </a:r>
            <a:r>
              <a:rPr lang="fr-FR" sz="2000" cap="none" dirty="0" smtClean="0">
                <a:solidFill>
                  <a:srgbClr val="2298D4"/>
                </a:solidFill>
              </a:rPr>
              <a:t>création </a:t>
            </a:r>
            <a:r>
              <a:rPr lang="fr-FR" sz="2000" b="0" cap="none" dirty="0" smtClean="0">
                <a:solidFill>
                  <a:srgbClr val="7F7F7F"/>
                </a:solidFill>
              </a:rPr>
              <a:t>dans différents pays européens</a:t>
            </a:r>
            <a:r>
              <a:rPr lang="fr-FR" sz="2000" cap="none" dirty="0" smtClean="0">
                <a:solidFill>
                  <a:srgbClr val="2298D4"/>
                </a:solidFill>
              </a:rPr>
              <a:t> d’une équipe d’experts</a:t>
            </a:r>
            <a:r>
              <a:rPr lang="fr-FR" sz="2000" b="0" cap="none" dirty="0" smtClean="0">
                <a:solidFill>
                  <a:srgbClr val="7F7F7F"/>
                </a:solidFill>
              </a:rPr>
              <a:t> habilités à dispenser une formation visant à la mise en pratique de la DVP  </a:t>
            </a:r>
          </a:p>
          <a:p>
            <a:pPr algn="just">
              <a:buFont typeface="Wingdings" charset="2"/>
              <a:buChar char="Ø"/>
            </a:pPr>
            <a:endParaRPr lang="fr-FR" sz="2000" b="0" cap="none" dirty="0" smtClean="0">
              <a:solidFill>
                <a:srgbClr val="7F7F7F"/>
              </a:solidFill>
            </a:endParaRPr>
          </a:p>
          <a:p>
            <a:pPr algn="just">
              <a:buFont typeface="Wingdings" charset="2"/>
              <a:buChar char="Ø"/>
            </a:pPr>
            <a:r>
              <a:rPr lang="fr-FR" sz="2000" b="0" cap="none" dirty="0" smtClean="0">
                <a:solidFill>
                  <a:srgbClr val="7F7F7F"/>
                </a:solidFill>
              </a:rPr>
              <a:t> Le développement des </a:t>
            </a:r>
            <a:r>
              <a:rPr lang="fr-FR" sz="2000" cap="none" dirty="0" smtClean="0">
                <a:solidFill>
                  <a:srgbClr val="2298D4"/>
                </a:solidFill>
              </a:rPr>
              <a:t>transferts de connaissances entre </a:t>
            </a:r>
            <a:r>
              <a:rPr lang="fr-FR" sz="2000" b="0" cap="none" dirty="0" smtClean="0">
                <a:solidFill>
                  <a:srgbClr val="7F7F7F"/>
                </a:solidFill>
              </a:rPr>
              <a:t>les formateurs  des différents pays</a:t>
            </a:r>
          </a:p>
          <a:p>
            <a:endParaRPr lang="en-US" sz="1800" cap="none" dirty="0" smtClean="0">
              <a:solidFill>
                <a:schemeClr val="tx1"/>
              </a:solidFill>
            </a:endParaRPr>
          </a:p>
        </p:txBody>
      </p:sp>
      <p:sp>
        <p:nvSpPr>
          <p:cNvPr id="30724" name="CasellaDiTesto 3"/>
          <p:cNvSpPr txBox="1">
            <a:spLocks noChangeArrowheads="1"/>
          </p:cNvSpPr>
          <p:nvPr/>
        </p:nvSpPr>
        <p:spPr bwMode="auto">
          <a:xfrm>
            <a:off x="7078663" y="2949575"/>
            <a:ext cx="2036762" cy="1123950"/>
          </a:xfrm>
          <a:prstGeom prst="rect">
            <a:avLst/>
          </a:prstGeom>
          <a:noFill/>
          <a:ln w="53975">
            <a:solidFill>
              <a:schemeClr val="accent1"/>
            </a:solidFill>
            <a:miter lim="800000"/>
            <a:headEnd/>
            <a:tailEnd/>
          </a:ln>
        </p:spPr>
        <p:txBody>
          <a:bodyPr>
            <a:spAutoFit/>
          </a:bodyPr>
          <a:lstStyle/>
          <a:p>
            <a:pPr algn="ctr"/>
            <a:r>
              <a:rPr lang="en-US" sz="1600" b="1" i="1"/>
              <a:t>Deux seminaires de formation de formateurs</a:t>
            </a:r>
          </a:p>
          <a:p>
            <a:pPr algn="ctr"/>
            <a:r>
              <a:rPr lang="en-US" sz="1600" b="1" i="1"/>
              <a:t>à  </a:t>
            </a:r>
            <a:r>
              <a:rPr lang="en-US" sz="1600" b="1" i="1">
                <a:solidFill>
                  <a:srgbClr val="92D050"/>
                </a:solidFill>
              </a:rPr>
              <a:t>Rome</a:t>
            </a:r>
            <a:r>
              <a:rPr lang="en-US" sz="1600" b="1" i="1"/>
              <a:t> et </a:t>
            </a:r>
            <a:r>
              <a:rPr lang="en-US" sz="1600" b="1" i="1">
                <a:solidFill>
                  <a:srgbClr val="92D050"/>
                </a:solidFill>
              </a:rPr>
              <a:t>Sofia</a:t>
            </a:r>
            <a:endParaRPr lang="it-IT"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062038"/>
            <a:ext cx="8099425" cy="647700"/>
          </a:xfrm>
        </p:spPr>
        <p:txBody>
          <a:bodyPr/>
          <a:lstStyle/>
          <a:p>
            <a:r>
              <a:rPr lang="de-DE" cap="none" smtClean="0"/>
              <a:t>PROGRAMME</a:t>
            </a:r>
            <a:endParaRPr lang="de-DE" cap="none" smtClean="0">
              <a:solidFill>
                <a:srgbClr val="FF0000"/>
              </a:solidFill>
            </a:endParaRPr>
          </a:p>
        </p:txBody>
      </p:sp>
      <p:graphicFrame>
        <p:nvGraphicFramePr>
          <p:cNvPr id="32797" name="Group 29"/>
          <p:cNvGraphicFramePr>
            <a:graphicFrameLocks noGrp="1"/>
          </p:cNvGraphicFramePr>
          <p:nvPr>
            <p:ph type="pic" sz="quarter" idx="11"/>
          </p:nvPr>
        </p:nvGraphicFramePr>
        <p:xfrm>
          <a:off x="457200" y="1587500"/>
          <a:ext cx="8099425" cy="3819527"/>
        </p:xfrm>
        <a:graphic>
          <a:graphicData uri="http://schemas.openxmlformats.org/drawingml/2006/table">
            <a:tbl>
              <a:tblPr/>
              <a:tblGrid>
                <a:gridCol w="1676400"/>
                <a:gridCol w="1404938"/>
                <a:gridCol w="5018087"/>
              </a:tblGrid>
              <a:tr h="6937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cs typeface="Arial" charset="0"/>
                        </a:rPr>
                        <a:t>HORAIRES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cs typeface="Arial" charset="0"/>
                        </a:rPr>
                        <a:t>MODULE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cs typeface="Arial" charset="0"/>
                        </a:rPr>
                        <a:t>SUJET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37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87888A"/>
                          </a:solidFill>
                          <a:effectLst/>
                          <a:latin typeface="Arial" charset="0"/>
                          <a:cs typeface="Arial" charset="0"/>
                        </a:rPr>
                        <a:t> 9.30 – 11.40 </a:t>
                      </a:r>
                      <a:endParaRPr kumimoji="0" lang="fr-FR" sz="1800" b="1" i="0" u="none" strike="noStrike" cap="none" normalizeH="0" baseline="0" smtClean="0">
                        <a:ln>
                          <a:noFill/>
                        </a:ln>
                        <a:solidFill>
                          <a:srgbClr val="288FC3"/>
                        </a:solidFill>
                        <a:effectLst/>
                        <a:latin typeface="Arial"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Achat de véhicules propres</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smtClean="0">
                          <a:ln>
                            <a:noFill/>
                          </a:ln>
                          <a:solidFill>
                            <a:srgbClr val="288FC3"/>
                          </a:solidFill>
                          <a:effectLst/>
                          <a:latin typeface="Arial" charset="0"/>
                          <a:cs typeface="Arial" charset="0"/>
                        </a:rPr>
                        <a:t>Motivations et disponibilités du marché</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r h="8540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87888A"/>
                          </a:solidFill>
                          <a:effectLst/>
                          <a:latin typeface="Arial" charset="0"/>
                          <a:cs typeface="Arial" charset="0"/>
                        </a:rPr>
                        <a:t>11.40 – 12.30 </a:t>
                      </a:r>
                      <a:endParaRPr kumimoji="0" lang="fr-FR" sz="1800" b="1" i="0" u="none" strike="noStrike" cap="none" normalizeH="0" baseline="0" smtClean="0">
                        <a:ln>
                          <a:noFill/>
                        </a:ln>
                        <a:solidFill>
                          <a:srgbClr val="288FC3"/>
                        </a:solidFill>
                        <a:effectLst/>
                        <a:latin typeface="Arial"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3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3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Contexte législatif</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smtClean="0">
                          <a:ln>
                            <a:noFill/>
                          </a:ln>
                          <a:solidFill>
                            <a:srgbClr val="288FC3"/>
                          </a:solidFill>
                          <a:effectLst/>
                          <a:latin typeface="Arial" charset="0"/>
                          <a:cs typeface="Arial" charset="0"/>
                        </a:rPr>
                        <a:t>La DVP et autres législations de l’UE relatives aux véhicules propres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3E8"/>
                    </a:solidFill>
                  </a:tcPr>
                </a:tc>
              </a:tr>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87888A"/>
                          </a:solidFill>
                          <a:effectLst/>
                          <a:latin typeface="Arial" charset="0"/>
                          <a:cs typeface="Arial" charset="0"/>
                        </a:rPr>
                        <a:t>13.30 – 15.20 </a:t>
                      </a:r>
                      <a:endParaRPr kumimoji="0" lang="fr-FR" sz="1800" b="1" i="0" u="none" strike="noStrike" cap="none" normalizeH="0" baseline="0" smtClean="0">
                        <a:ln>
                          <a:noFill/>
                        </a:ln>
                        <a:solidFill>
                          <a:srgbClr val="288FC3"/>
                        </a:solidFill>
                        <a:effectLst/>
                        <a:latin typeface="Arial"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Mécanisme d’acquisition de véhicules propres</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Arial" charset="0"/>
                          <a:cs typeface="Arial" charset="0"/>
                        </a:rPr>
                        <a:t>Achat, leasing...ou retrofit ?</a:t>
                      </a:r>
                      <a:endParaRPr kumimoji="0" lang="fr-FR" sz="1800" b="0" i="0" u="none" strike="noStrike" cap="none" normalizeH="0" baseline="0" smtClean="0">
                        <a:ln>
                          <a:noFill/>
                        </a:ln>
                        <a:solidFill>
                          <a:srgbClr val="288FC3"/>
                        </a:solidFill>
                        <a:effectLst/>
                        <a:latin typeface="Arial"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r h="6937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87888A"/>
                          </a:solidFill>
                          <a:effectLst/>
                          <a:latin typeface="Arial" charset="0"/>
                          <a:cs typeface="Arial" charset="0"/>
                        </a:rPr>
                        <a:t>15.40 – 16.30 </a:t>
                      </a:r>
                      <a:endParaRPr kumimoji="0" lang="fr-FR" sz="1800" b="1" i="0" u="none" strike="noStrike" cap="none" normalizeH="0" baseline="0" smtClean="0">
                        <a:ln>
                          <a:noFill/>
                        </a:ln>
                        <a:solidFill>
                          <a:srgbClr val="288FC3"/>
                        </a:solidFill>
                        <a:effectLst/>
                        <a:latin typeface="Arial"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3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3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288FC3"/>
                          </a:solidFill>
                          <a:effectLst/>
                          <a:latin typeface="Arial" charset="0"/>
                          <a:cs typeface="Arial" charset="0"/>
                        </a:rPr>
                        <a:t>Coûts du cycle de vie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smtClean="0">
                          <a:ln>
                            <a:noFill/>
                          </a:ln>
                          <a:solidFill>
                            <a:schemeClr val="tx1"/>
                          </a:solidFill>
                          <a:effectLst/>
                          <a:latin typeface="Arial" charset="0"/>
                          <a:cs typeface="Arial" charset="0"/>
                        </a:rPr>
                        <a:t>Outils et méthodes CCV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3E8"/>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062038"/>
            <a:ext cx="8099425" cy="647700"/>
          </a:xfrm>
        </p:spPr>
        <p:txBody>
          <a:bodyPr/>
          <a:lstStyle/>
          <a:p>
            <a:r>
              <a:rPr lang="de-DE" sz="1400" cap="none" smtClean="0"/>
              <a:t>MODULE 1 : </a:t>
            </a:r>
            <a:r>
              <a:rPr lang="en-GB" sz="1400" cap="none" smtClean="0"/>
              <a:t>ACHAT DE VÉHICULES PROPRES</a:t>
            </a:r>
            <a:r>
              <a:rPr lang="en-GB" sz="1100" cap="none" smtClean="0"/>
              <a:t/>
            </a:r>
            <a:br>
              <a:rPr lang="en-GB" sz="1100" cap="none" smtClean="0"/>
            </a:br>
            <a:r>
              <a:rPr lang="it-IT" sz="1100" cap="none" smtClean="0"/>
              <a:t/>
            </a:r>
            <a:br>
              <a:rPr lang="it-IT" sz="1100" cap="none" smtClean="0"/>
            </a:br>
            <a:endParaRPr lang="de-DE" sz="1100" cap="none" smtClean="0"/>
          </a:p>
        </p:txBody>
      </p:sp>
      <p:sp>
        <p:nvSpPr>
          <p:cNvPr id="34820" name="Content Placeholder 2"/>
          <p:cNvSpPr>
            <a:spLocks noGrp="1"/>
          </p:cNvSpPr>
          <p:nvPr>
            <p:ph idx="1"/>
          </p:nvPr>
        </p:nvSpPr>
        <p:spPr>
          <a:xfrm>
            <a:off x="468312" y="1774825"/>
            <a:ext cx="8307387" cy="4176713"/>
          </a:xfrm>
        </p:spPr>
        <p:txBody>
          <a:bodyPr/>
          <a:lstStyle/>
          <a:p>
            <a:pPr algn="just"/>
            <a:r>
              <a:rPr lang="fr-FR" sz="2000" cap="none" dirty="0" smtClean="0">
                <a:solidFill>
                  <a:schemeClr val="tx1"/>
                </a:solidFill>
              </a:rPr>
              <a:t>1.1 Motivations pour l’acquisition de véhicules propres </a:t>
            </a:r>
            <a:r>
              <a:rPr lang="fr-FR" sz="2000" b="0" cap="none" dirty="0" smtClean="0">
                <a:solidFill>
                  <a:srgbClr val="7F7F7F"/>
                </a:solidFill>
              </a:rPr>
              <a:t>–</a:t>
            </a:r>
            <a:r>
              <a:rPr lang="fr-FR" sz="2000" cap="none" dirty="0" smtClean="0">
                <a:solidFill>
                  <a:srgbClr val="7F7F7F"/>
                </a:solidFill>
              </a:rPr>
              <a:t> </a:t>
            </a:r>
            <a:r>
              <a:rPr lang="fr-FR" sz="2000" b="0" cap="none" dirty="0" smtClean="0">
                <a:solidFill>
                  <a:srgbClr val="7F7F7F"/>
                </a:solidFill>
              </a:rPr>
              <a:t>Impact sur le climat, pollution atmosphérique locale, mobilité urbaine durable, sécurité d’approvisionnement et prix du carburant/de l’énergie, donner l’exemple</a:t>
            </a:r>
          </a:p>
          <a:p>
            <a:pPr algn="just"/>
            <a:endParaRPr lang="fr-FR" sz="2000" cap="none" dirty="0" smtClean="0">
              <a:solidFill>
                <a:schemeClr val="tx1"/>
              </a:solidFill>
            </a:endParaRPr>
          </a:p>
          <a:p>
            <a:pPr algn="just"/>
            <a:r>
              <a:rPr lang="fr-FR" sz="2000" cap="none" dirty="0" smtClean="0">
                <a:solidFill>
                  <a:schemeClr val="tx1"/>
                </a:solidFill>
              </a:rPr>
              <a:t>1.2 Voitures et camionnettes </a:t>
            </a:r>
            <a:r>
              <a:rPr lang="fr-FR" sz="2000" b="0" cap="none" dirty="0" smtClean="0">
                <a:solidFill>
                  <a:srgbClr val="7F7F7F"/>
                </a:solidFill>
              </a:rPr>
              <a:t>– disponibilités du marché  pour divers carburants et types de technologies</a:t>
            </a:r>
          </a:p>
          <a:p>
            <a:pPr algn="just"/>
            <a:endParaRPr lang="fr-FR" sz="2000" b="0" cap="none" dirty="0" smtClean="0">
              <a:solidFill>
                <a:schemeClr val="tx1"/>
              </a:solidFill>
            </a:endParaRPr>
          </a:p>
          <a:p>
            <a:pPr algn="just"/>
            <a:r>
              <a:rPr lang="fr-FR" sz="2000" cap="none" dirty="0" smtClean="0">
                <a:solidFill>
                  <a:schemeClr val="tx1"/>
                </a:solidFill>
              </a:rPr>
              <a:t>1.3 Véhicules utilitaires lourds </a:t>
            </a:r>
            <a:r>
              <a:rPr lang="fr-FR" sz="2000" cap="none" dirty="0" smtClean="0">
                <a:solidFill>
                  <a:srgbClr val="7F7F7F"/>
                </a:solidFill>
              </a:rPr>
              <a:t>– </a:t>
            </a:r>
            <a:r>
              <a:rPr lang="fr-FR" sz="2000" b="0" cap="none" dirty="0" smtClean="0">
                <a:solidFill>
                  <a:srgbClr val="7F7F7F"/>
                </a:solidFill>
              </a:rPr>
              <a:t>disponibilités du marché  pour divers carburants et types de technologies, en particulier pour les bus  </a:t>
            </a:r>
          </a:p>
          <a:p>
            <a:endParaRPr lang="de-DE" cap="none"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062038"/>
            <a:ext cx="8099425" cy="647700"/>
          </a:xfrm>
        </p:spPr>
        <p:txBody>
          <a:bodyPr/>
          <a:lstStyle/>
          <a:p>
            <a:r>
              <a:rPr lang="de-DE" cap="none" smtClean="0"/>
              <a:t>MODULE 2 : LE CONTEXTE LÉGISLATIF</a:t>
            </a:r>
          </a:p>
        </p:txBody>
      </p:sp>
      <p:sp>
        <p:nvSpPr>
          <p:cNvPr id="36867" name="Content Placeholder 2"/>
          <p:cNvSpPr>
            <a:spLocks noGrp="1"/>
          </p:cNvSpPr>
          <p:nvPr>
            <p:ph idx="1"/>
          </p:nvPr>
        </p:nvSpPr>
        <p:spPr>
          <a:xfrm>
            <a:off x="468313" y="1774825"/>
            <a:ext cx="5683250" cy="4460875"/>
          </a:xfrm>
        </p:spPr>
        <p:txBody>
          <a:bodyPr/>
          <a:lstStyle/>
          <a:p>
            <a:r>
              <a:rPr lang="fr-FR" sz="2000" cap="none" smtClean="0">
                <a:solidFill>
                  <a:schemeClr val="tx1"/>
                </a:solidFill>
              </a:rPr>
              <a:t>2.1</a:t>
            </a:r>
            <a:r>
              <a:rPr lang="fr-FR" sz="2000" b="0" cap="none" smtClean="0">
                <a:solidFill>
                  <a:schemeClr val="tx1"/>
                </a:solidFill>
              </a:rPr>
              <a:t> </a:t>
            </a:r>
            <a:r>
              <a:rPr lang="fr-FR" sz="2000" cap="none" smtClean="0">
                <a:solidFill>
                  <a:schemeClr val="tx1"/>
                </a:solidFill>
              </a:rPr>
              <a:t>DVP : Introduction, contexte, exigences et  options : </a:t>
            </a:r>
            <a:r>
              <a:rPr lang="fr-FR" sz="2000" b="0" cap="none" smtClean="0">
                <a:solidFill>
                  <a:srgbClr val="7F7F7F"/>
                </a:solidFill>
              </a:rPr>
              <a:t> </a:t>
            </a:r>
          </a:p>
          <a:p>
            <a:r>
              <a:rPr lang="fr-FR" sz="2000" b="0" cap="none" smtClean="0">
                <a:solidFill>
                  <a:srgbClr val="7F7F7F"/>
                </a:solidFill>
              </a:rPr>
              <a:t>	a. Spécifications techniques</a:t>
            </a:r>
            <a:endParaRPr lang="fr-FR" sz="2000" b="0" cap="none" smtClean="0">
              <a:solidFill>
                <a:srgbClr val="FF0000"/>
              </a:solidFill>
            </a:endParaRPr>
          </a:p>
          <a:p>
            <a:r>
              <a:rPr lang="fr-FR" sz="2000" b="0" cap="none" smtClean="0">
                <a:solidFill>
                  <a:srgbClr val="7F7F7F"/>
                </a:solidFill>
              </a:rPr>
              <a:t>	b. Critères d’attribution </a:t>
            </a:r>
          </a:p>
          <a:p>
            <a:r>
              <a:rPr lang="fr-FR" sz="2000" b="0" cap="none" smtClean="0">
                <a:solidFill>
                  <a:srgbClr val="7F7F7F"/>
                </a:solidFill>
              </a:rPr>
              <a:t>	c. Coûts d’utilisation pour toute la durée de vie (OLC) </a:t>
            </a:r>
          </a:p>
          <a:p>
            <a:r>
              <a:rPr lang="fr-FR" sz="2000" b="0" cap="none" smtClean="0"/>
              <a:t> </a:t>
            </a:r>
          </a:p>
          <a:p>
            <a:r>
              <a:rPr lang="fr-FR" sz="2000" cap="none" smtClean="0">
                <a:solidFill>
                  <a:schemeClr val="tx1"/>
                </a:solidFill>
              </a:rPr>
              <a:t>2.2</a:t>
            </a:r>
            <a:r>
              <a:rPr lang="fr-FR" sz="2000" b="0" cap="none" smtClean="0">
                <a:solidFill>
                  <a:schemeClr val="tx1"/>
                </a:solidFill>
              </a:rPr>
              <a:t> </a:t>
            </a:r>
            <a:r>
              <a:rPr lang="fr-FR" sz="2000" cap="none" smtClean="0">
                <a:solidFill>
                  <a:schemeClr val="tx1"/>
                </a:solidFill>
              </a:rPr>
              <a:t>Une étude plus approfondie de la DVP </a:t>
            </a:r>
            <a:r>
              <a:rPr lang="fr-FR" sz="2000" b="0" cap="none" smtClean="0">
                <a:solidFill>
                  <a:srgbClr val="7F7F7F"/>
                </a:solidFill>
              </a:rPr>
              <a:t> Certains points doivent être précisés/soulignés</a:t>
            </a:r>
          </a:p>
          <a:p>
            <a:endParaRPr lang="fr-FR" sz="2000" b="0" cap="none" smtClean="0">
              <a:solidFill>
                <a:srgbClr val="7F7F7F"/>
              </a:solidFill>
            </a:endParaRPr>
          </a:p>
          <a:p>
            <a:r>
              <a:rPr lang="fr-FR" sz="2000" cap="none" smtClean="0">
                <a:solidFill>
                  <a:schemeClr val="tx1"/>
                </a:solidFill>
              </a:rPr>
              <a:t>2.3 Mise en œuvre de la Directive Véhicules Propres (DVP) dans son contexte </a:t>
            </a:r>
            <a:r>
              <a:rPr lang="fr-FR" sz="2000" b="0" cap="none" smtClean="0">
                <a:solidFill>
                  <a:srgbClr val="7F7F7F"/>
                </a:solidFill>
              </a:rPr>
              <a:t>– Autres législations locales et européennes associées</a:t>
            </a:r>
          </a:p>
          <a:p>
            <a:endParaRPr lang="de-DE" cap="none" smtClean="0"/>
          </a:p>
        </p:txBody>
      </p:sp>
      <p:pic>
        <p:nvPicPr>
          <p:cNvPr id="36868" name="Picture 5" descr="C:\Users\Michele\Desktop\untitled2.png"/>
          <p:cNvPicPr>
            <a:picLocks noChangeAspect="1" noChangeArrowheads="1"/>
          </p:cNvPicPr>
          <p:nvPr/>
        </p:nvPicPr>
        <p:blipFill>
          <a:blip r:embed="rId3"/>
          <a:srcRect/>
          <a:stretch>
            <a:fillRect/>
          </a:stretch>
        </p:blipFill>
        <p:spPr bwMode="auto">
          <a:xfrm>
            <a:off x="6151563" y="1658938"/>
            <a:ext cx="2705100" cy="16859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062038"/>
            <a:ext cx="8099425" cy="647700"/>
          </a:xfrm>
        </p:spPr>
        <p:txBody>
          <a:bodyPr/>
          <a:lstStyle/>
          <a:p>
            <a:r>
              <a:rPr lang="en-GB" cap="none" smtClean="0"/>
              <a:t>MODULE 3 : MÉCANISMES D’ACQUISITION </a:t>
            </a:r>
          </a:p>
        </p:txBody>
      </p:sp>
      <p:sp>
        <p:nvSpPr>
          <p:cNvPr id="38915" name="Content Placeholder 2"/>
          <p:cNvSpPr>
            <a:spLocks noGrp="1"/>
          </p:cNvSpPr>
          <p:nvPr>
            <p:ph idx="1"/>
          </p:nvPr>
        </p:nvSpPr>
        <p:spPr>
          <a:xfrm>
            <a:off x="165100" y="1536700"/>
            <a:ext cx="6835775" cy="4406900"/>
          </a:xfrm>
        </p:spPr>
        <p:txBody>
          <a:bodyPr/>
          <a:lstStyle/>
          <a:p>
            <a:pPr algn="just"/>
            <a:r>
              <a:rPr lang="fr-FR" sz="2000" cap="none" dirty="0" smtClean="0">
                <a:solidFill>
                  <a:schemeClr val="tx1"/>
                </a:solidFill>
              </a:rPr>
              <a:t>3.1 Gestion du parc automobile</a:t>
            </a:r>
          </a:p>
          <a:p>
            <a:pPr algn="just"/>
            <a:r>
              <a:rPr lang="fr-FR" sz="800" cap="none" dirty="0" smtClean="0">
                <a:solidFill>
                  <a:schemeClr val="tx1"/>
                </a:solidFill>
              </a:rPr>
              <a:t> </a:t>
            </a:r>
          </a:p>
          <a:p>
            <a:pPr algn="just"/>
            <a:r>
              <a:rPr lang="fr-FR" sz="2000" cap="none" dirty="0" smtClean="0">
                <a:solidFill>
                  <a:schemeClr val="tx1"/>
                </a:solidFill>
              </a:rPr>
              <a:t>3.2 Engagement sur le marché </a:t>
            </a:r>
            <a:r>
              <a:rPr lang="fr-FR" sz="2000" b="0" cap="none" dirty="0" smtClean="0">
                <a:solidFill>
                  <a:srgbClr val="7F7F7F"/>
                </a:solidFill>
              </a:rPr>
              <a:t>– Étude des possibilités existantes et développement des relations avec les fournisseurs</a:t>
            </a:r>
          </a:p>
          <a:p>
            <a:pPr algn="just"/>
            <a:endParaRPr lang="fr-FR" sz="800" b="0" cap="none" dirty="0" smtClean="0">
              <a:solidFill>
                <a:srgbClr val="7F7F7F"/>
              </a:solidFill>
            </a:endParaRPr>
          </a:p>
          <a:p>
            <a:pPr algn="just"/>
            <a:r>
              <a:rPr lang="fr-FR" sz="2000" cap="none" dirty="0" smtClean="0">
                <a:solidFill>
                  <a:schemeClr val="tx1"/>
                </a:solidFill>
              </a:rPr>
              <a:t>3.3 Achat, leasing.... ou </a:t>
            </a:r>
            <a:r>
              <a:rPr lang="fr-FR" sz="2000" cap="none" dirty="0" err="1" smtClean="0">
                <a:solidFill>
                  <a:schemeClr val="tx1"/>
                </a:solidFill>
              </a:rPr>
              <a:t>retrofit</a:t>
            </a:r>
            <a:r>
              <a:rPr lang="fr-FR" sz="2000" cap="none" dirty="0" smtClean="0">
                <a:solidFill>
                  <a:schemeClr val="tx1"/>
                </a:solidFill>
              </a:rPr>
              <a:t> ?</a:t>
            </a:r>
          </a:p>
          <a:p>
            <a:pPr algn="just"/>
            <a:r>
              <a:rPr lang="fr-FR" cap="none" dirty="0" smtClean="0">
                <a:solidFill>
                  <a:schemeClr val="tx1"/>
                </a:solidFill>
              </a:rPr>
              <a:t> </a:t>
            </a:r>
            <a:endParaRPr lang="fr-FR" sz="800" cap="none" dirty="0" smtClean="0">
              <a:solidFill>
                <a:schemeClr val="tx1"/>
              </a:solidFill>
            </a:endParaRPr>
          </a:p>
          <a:p>
            <a:pPr algn="just"/>
            <a:r>
              <a:rPr lang="fr-FR" sz="2000" cap="none" dirty="0" smtClean="0">
                <a:solidFill>
                  <a:schemeClr val="tx1"/>
                </a:solidFill>
              </a:rPr>
              <a:t>3.4 Appels d’offres </a:t>
            </a:r>
            <a:r>
              <a:rPr lang="fr-FR" sz="2000" b="0" cap="none" dirty="0" smtClean="0">
                <a:solidFill>
                  <a:srgbClr val="7F7F7F"/>
                </a:solidFill>
              </a:rPr>
              <a:t>– Exemples illustrant la méthode d’acquisition de véhicules propres et économes en énergie sur la base de critères spécifiques à différentes étapes de l’appel d’offres. Discussion du contexte politique et d’autres facteurs.</a:t>
            </a:r>
          </a:p>
          <a:p>
            <a:pPr algn="just"/>
            <a:endParaRPr lang="fr-FR" sz="800" b="0" cap="none" dirty="0" smtClean="0">
              <a:solidFill>
                <a:srgbClr val="7F7F7F"/>
              </a:solidFill>
            </a:endParaRPr>
          </a:p>
          <a:p>
            <a:pPr algn="just"/>
            <a:r>
              <a:rPr lang="fr-FR" sz="2000" cap="none" dirty="0" smtClean="0">
                <a:solidFill>
                  <a:schemeClr val="tx1"/>
                </a:solidFill>
              </a:rPr>
              <a:t>3.5 Acquisition conjointe </a:t>
            </a:r>
            <a:r>
              <a:rPr lang="fr-FR" sz="2000" b="0" cap="none" dirty="0" smtClean="0">
                <a:solidFill>
                  <a:srgbClr val="7F7F7F"/>
                </a:solidFill>
              </a:rPr>
              <a:t>– Centrales d’achat et collaboration des pouvoirs publics</a:t>
            </a:r>
          </a:p>
          <a:p>
            <a:pPr algn="just"/>
            <a:r>
              <a:rPr lang="en-GB" sz="2000" cap="none" dirty="0" smtClean="0">
                <a:solidFill>
                  <a:schemeClr val="tx1"/>
                </a:solidFill>
              </a:rPr>
              <a:t> </a:t>
            </a:r>
            <a:endParaRPr lang="it-IT" sz="2000" cap="none" dirty="0" smtClean="0">
              <a:solidFill>
                <a:schemeClr val="tx1"/>
              </a:solidFill>
            </a:endParaRPr>
          </a:p>
        </p:txBody>
      </p:sp>
      <p:pic>
        <p:nvPicPr>
          <p:cNvPr id="38916" name="Picture 5" descr="C:\Users\Michele\Desktop\untitled4.png"/>
          <p:cNvPicPr>
            <a:picLocks noChangeAspect="1" noChangeArrowheads="1"/>
          </p:cNvPicPr>
          <p:nvPr/>
        </p:nvPicPr>
        <p:blipFill>
          <a:blip r:embed="rId3"/>
          <a:srcRect/>
          <a:stretch>
            <a:fillRect/>
          </a:stretch>
        </p:blipFill>
        <p:spPr bwMode="auto">
          <a:xfrm>
            <a:off x="7000875" y="1709738"/>
            <a:ext cx="2143125" cy="21431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062038"/>
            <a:ext cx="8099425" cy="647700"/>
          </a:xfrm>
        </p:spPr>
        <p:txBody>
          <a:bodyPr/>
          <a:lstStyle/>
          <a:p>
            <a:r>
              <a:rPr lang="de-DE" cap="none" smtClean="0"/>
              <a:t>MODULE 4 : CCV</a:t>
            </a:r>
          </a:p>
        </p:txBody>
      </p:sp>
      <p:sp>
        <p:nvSpPr>
          <p:cNvPr id="40963" name="Content Placeholder 2"/>
          <p:cNvSpPr>
            <a:spLocks noGrp="1"/>
          </p:cNvSpPr>
          <p:nvPr>
            <p:ph idx="1"/>
          </p:nvPr>
        </p:nvSpPr>
        <p:spPr>
          <a:xfrm>
            <a:off x="457200" y="1774825"/>
            <a:ext cx="6135688" cy="4176713"/>
          </a:xfrm>
        </p:spPr>
        <p:txBody>
          <a:bodyPr/>
          <a:lstStyle/>
          <a:p>
            <a:pPr algn="just"/>
            <a:r>
              <a:rPr lang="en-GB" sz="2000" cap="none" smtClean="0">
                <a:solidFill>
                  <a:schemeClr val="tx1"/>
                </a:solidFill>
              </a:rPr>
              <a:t>4.1 </a:t>
            </a:r>
            <a:r>
              <a:rPr lang="fr-FR" sz="2000" cap="none" smtClean="0">
                <a:solidFill>
                  <a:schemeClr val="tx1"/>
                </a:solidFill>
              </a:rPr>
              <a:t>Coûts du cycle de vie (CCV) </a:t>
            </a:r>
            <a:r>
              <a:rPr lang="fr-FR" sz="2000" b="0" cap="none" smtClean="0">
                <a:solidFill>
                  <a:srgbClr val="7F7F7F"/>
                </a:solidFill>
              </a:rPr>
              <a:t>– Introduction et synthèse sur la notion de CCV, suivies d’une analyse approfondie des facteurs à considérer pendant le processus d’acquisition de véhicules.</a:t>
            </a:r>
          </a:p>
          <a:p>
            <a:endParaRPr lang="en-GB" sz="2000" cap="none" smtClean="0">
              <a:solidFill>
                <a:schemeClr val="tx1"/>
              </a:solidFill>
            </a:endParaRPr>
          </a:p>
          <a:p>
            <a:pPr algn="just"/>
            <a:r>
              <a:rPr lang="en-GB" sz="2000" cap="none" smtClean="0">
                <a:solidFill>
                  <a:schemeClr val="tx1"/>
                </a:solidFill>
              </a:rPr>
              <a:t>4.2 </a:t>
            </a:r>
            <a:r>
              <a:rPr lang="fr-FR" sz="2000" cap="none" smtClean="0">
                <a:solidFill>
                  <a:schemeClr val="tx1"/>
                </a:solidFill>
              </a:rPr>
              <a:t>L’outil CCV de Clean Fleets  </a:t>
            </a:r>
            <a:r>
              <a:rPr lang="fr-FR" sz="2000" b="0" cap="none" smtClean="0">
                <a:solidFill>
                  <a:srgbClr val="7F7F7F"/>
                </a:solidFill>
              </a:rPr>
              <a:t>– Introduction et test de l’outil CCV de Clean Fleets, qui comprend des évaluations des Coûts du cycle de vie standards incluant la monétisation des émissions, comme indiqué dans la méthode de la DVP relative aux Coûts d’utilisation pour toute la durée de vie (OLC).</a:t>
            </a:r>
            <a:endParaRPr lang="fr-FR" sz="2000" cap="none" smtClean="0">
              <a:solidFill>
                <a:schemeClr val="tx1"/>
              </a:solidFill>
            </a:endParaRPr>
          </a:p>
          <a:p>
            <a:endParaRPr lang="de-DE" cap="none" smtClean="0"/>
          </a:p>
        </p:txBody>
      </p:sp>
      <p:pic>
        <p:nvPicPr>
          <p:cNvPr id="40964" name="Picture 5" descr="C:\Users\Michele\Desktop\untitled3.jpg"/>
          <p:cNvPicPr>
            <a:picLocks noChangeAspect="1" noChangeArrowheads="1"/>
          </p:cNvPicPr>
          <p:nvPr/>
        </p:nvPicPr>
        <p:blipFill>
          <a:blip r:embed="rId3"/>
          <a:srcRect/>
          <a:stretch>
            <a:fillRect/>
          </a:stretch>
        </p:blipFill>
        <p:spPr bwMode="auto">
          <a:xfrm>
            <a:off x="6592888" y="1774825"/>
            <a:ext cx="2551112" cy="24082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062038"/>
            <a:ext cx="8099425" cy="647700"/>
          </a:xfrm>
        </p:spPr>
        <p:txBody>
          <a:bodyPr/>
          <a:lstStyle/>
          <a:p>
            <a:r>
              <a:rPr lang="en-GB" cap="none" smtClean="0"/>
              <a:t>PARTICIPANTS AU SÉMINAIRE DU JOUR</a:t>
            </a:r>
          </a:p>
        </p:txBody>
      </p:sp>
      <p:graphicFrame>
        <p:nvGraphicFramePr>
          <p:cNvPr id="7" name="Content Placeholder 6"/>
          <p:cNvGraphicFramePr>
            <a:graphicFrameLocks noGrp="1"/>
          </p:cNvGraphicFramePr>
          <p:nvPr>
            <p:ph idx="1"/>
          </p:nvPr>
        </p:nvGraphicFramePr>
        <p:xfrm>
          <a:off x="457200" y="1630363"/>
          <a:ext cx="8312150" cy="3824289"/>
        </p:xfrm>
        <a:graphic>
          <a:graphicData uri="http://schemas.openxmlformats.org/drawingml/2006/table">
            <a:tbl>
              <a:tblPr/>
              <a:tblGrid>
                <a:gridCol w="4156075"/>
                <a:gridCol w="4156075"/>
              </a:tblGrid>
              <a:tr h="427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cs typeface="Arial" charset="0"/>
                        </a:rPr>
                        <a:t>Nom, Organisme, Rôle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cs typeface="Arial" charset="0"/>
                        </a:rPr>
                        <a:t>Nom, Organisme, Rôle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1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r h="5619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r h="606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r h="5619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r h="539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r h="59531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88FC3"/>
                        </a:solidFill>
                        <a:effectLst/>
                        <a:latin typeface="Arial"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5CD"/>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95375" y="2820988"/>
            <a:ext cx="7069138" cy="647700"/>
          </a:xfrm>
        </p:spPr>
        <p:txBody>
          <a:bodyPr>
            <a:normAutofit fontScale="90000"/>
          </a:bodyPr>
          <a:lstStyle/>
          <a:p>
            <a:r>
              <a:rPr lang="en-GB" sz="3600" cap="none" smtClean="0"/>
              <a:t>INTRODUCTION AU PROJET CLEAN FLEETS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457200" y="1062038"/>
            <a:ext cx="8099425" cy="647700"/>
          </a:xfrm>
        </p:spPr>
        <p:txBody>
          <a:bodyPr/>
          <a:lstStyle/>
          <a:p>
            <a:r>
              <a:rPr lang="it-IT" cap="none" smtClean="0"/>
              <a:t>LE PROJET</a:t>
            </a:r>
          </a:p>
        </p:txBody>
      </p:sp>
      <p:sp>
        <p:nvSpPr>
          <p:cNvPr id="12291" name="Content Placeholder 2"/>
          <p:cNvSpPr>
            <a:spLocks noGrp="1"/>
          </p:cNvSpPr>
          <p:nvPr>
            <p:ph idx="1"/>
          </p:nvPr>
        </p:nvSpPr>
        <p:spPr>
          <a:xfrm>
            <a:off x="247650" y="1912938"/>
            <a:ext cx="8232775" cy="3587750"/>
          </a:xfrm>
        </p:spPr>
        <p:txBody>
          <a:bodyPr/>
          <a:lstStyle/>
          <a:p>
            <a:pPr marL="727075" lvl="2" indent="-457200" algn="just">
              <a:spcBef>
                <a:spcPts val="1800"/>
              </a:spcBef>
              <a:buFont typeface="Wingdings" charset="2"/>
              <a:buChar char="Ø"/>
            </a:pPr>
            <a:r>
              <a:rPr lang="fr-FR" sz="2000" smtClean="0">
                <a:solidFill>
                  <a:srgbClr val="7F7F7F"/>
                </a:solidFill>
              </a:rPr>
              <a:t>Cofinancé par le programme Énergie intelligente pour l’Europe (EIE), Programme de l’Union européenne</a:t>
            </a:r>
          </a:p>
          <a:p>
            <a:pPr marL="727075" lvl="2" indent="-457200" algn="just">
              <a:spcBef>
                <a:spcPts val="1800"/>
              </a:spcBef>
              <a:buFont typeface="Wingdings" charset="2"/>
              <a:buChar char="Ø"/>
            </a:pPr>
            <a:r>
              <a:rPr lang="fr-FR" sz="2000" smtClean="0">
                <a:solidFill>
                  <a:srgbClr val="7F7F7F"/>
                </a:solidFill>
              </a:rPr>
              <a:t>Géré par l’Agence exécutive pour les petites et moyennes entreprises (EASME)</a:t>
            </a:r>
          </a:p>
          <a:p>
            <a:pPr marL="727075" lvl="2" indent="-457200" algn="just">
              <a:spcBef>
                <a:spcPts val="1800"/>
              </a:spcBef>
              <a:buFont typeface="Wingdings" charset="2"/>
              <a:buChar char="Ø"/>
            </a:pPr>
            <a:r>
              <a:rPr lang="fr-FR" sz="2000" smtClean="0">
                <a:solidFill>
                  <a:srgbClr val="7F7F7F"/>
                </a:solidFill>
              </a:rPr>
              <a:t>Coordonné par l’ICLEI – </a:t>
            </a:r>
            <a:r>
              <a:rPr lang="en-US" sz="2000" smtClean="0">
                <a:solidFill>
                  <a:srgbClr val="7F7F7F"/>
                </a:solidFill>
              </a:rPr>
              <a:t>Administrations locales pour le d</a:t>
            </a:r>
            <a:r>
              <a:rPr lang="it-IT" sz="2000" smtClean="0">
                <a:solidFill>
                  <a:srgbClr val="7F7F7F"/>
                </a:solidFill>
              </a:rPr>
              <a:t>éveloppement durable</a:t>
            </a:r>
            <a:endParaRPr lang="fr-FR" sz="2000" smtClean="0">
              <a:solidFill>
                <a:srgbClr val="7F7F7F"/>
              </a:solidFill>
            </a:endParaRPr>
          </a:p>
          <a:p>
            <a:pPr marL="727075" lvl="2" indent="-457200" algn="just">
              <a:spcBef>
                <a:spcPts val="1800"/>
              </a:spcBef>
              <a:buFont typeface="Wingdings" charset="2"/>
              <a:buChar char="Ø"/>
            </a:pPr>
            <a:r>
              <a:rPr lang="fr-FR" sz="2000" smtClean="0">
                <a:solidFill>
                  <a:srgbClr val="7F7F7F"/>
                </a:solidFill>
              </a:rPr>
              <a:t>Septembre 2012  -  Août 2015</a:t>
            </a:r>
          </a:p>
          <a:p>
            <a:pPr marL="727075" lvl="2" indent="-457200" algn="just">
              <a:spcBef>
                <a:spcPts val="1800"/>
              </a:spcBef>
              <a:buFont typeface="Wingdings" charset="2"/>
              <a:buChar char="Ø"/>
            </a:pPr>
            <a:r>
              <a:rPr lang="fr-FR" sz="2000" smtClean="0">
                <a:solidFill>
                  <a:srgbClr val="7F7F7F"/>
                </a:solidFill>
              </a:rPr>
              <a:t>Budget : 1 million d’euros.</a:t>
            </a:r>
          </a:p>
          <a:p>
            <a:pPr marL="727075" lvl="2" indent="-457200" algn="just">
              <a:spcBef>
                <a:spcPts val="1800"/>
              </a:spcBef>
              <a:buFont typeface="Wingdings" charset="2"/>
              <a:buChar char="Ø"/>
            </a:pPr>
            <a:r>
              <a:rPr lang="en-US" sz="2000" smtClean="0">
                <a:solidFill>
                  <a:srgbClr val="7F7F7F"/>
                </a:solidFill>
                <a:hlinkClick r:id="rId3"/>
              </a:rPr>
              <a:t>www.clean-fleets.eu</a:t>
            </a:r>
            <a:r>
              <a:rPr lang="en-US" sz="2000" smtClean="0">
                <a:solidFill>
                  <a:srgbClr val="7F7F7F"/>
                </a:solidFill>
              </a:rPr>
              <a:t> </a:t>
            </a:r>
            <a:endParaRPr lang="en-US" sz="2000" smtClean="0">
              <a:solidFill>
                <a:srgbClr val="87888A"/>
              </a:solidFill>
            </a:endParaRPr>
          </a:p>
          <a:p>
            <a:pPr marL="727075" lvl="2" indent="-457200">
              <a:spcBef>
                <a:spcPts val="1800"/>
              </a:spcBef>
              <a:buFont typeface="Wingdings" charset="2"/>
              <a:buChar char="Ø"/>
            </a:pPr>
            <a:endParaRPr lang="en-GB" sz="2400" smtClean="0">
              <a:solidFill>
                <a:srgbClr val="87888A"/>
              </a:solidFill>
            </a:endParaRPr>
          </a:p>
          <a:p>
            <a:pPr>
              <a:buFont typeface="Wingdings" charset="2"/>
              <a:buChar char="Ø"/>
            </a:pPr>
            <a:endParaRPr lang="en-GB" sz="1400" cap="none" smtClean="0"/>
          </a:p>
          <a:p>
            <a:pPr lvl="1">
              <a:buFont typeface="Wingdings" charset="2"/>
              <a:buChar char="Ø"/>
            </a:pPr>
            <a:endParaRPr lang="en-GB" smtClean="0"/>
          </a:p>
          <a:p>
            <a:pPr>
              <a:buFont typeface="Wingdings" charset="2"/>
              <a:buChar char="Ø"/>
            </a:pPr>
            <a:endParaRPr lang="en-GB" sz="1400" cap="none" smtClean="0">
              <a:solidFill>
                <a:srgbClr val="87888A"/>
              </a:solidFill>
            </a:endParaRPr>
          </a:p>
          <a:p>
            <a:pPr>
              <a:buFont typeface="Wingdings" charset="2"/>
              <a:buChar char="Ø"/>
            </a:pPr>
            <a:endParaRPr lang="en-GB" cap="none" smtClean="0"/>
          </a:p>
          <a:p>
            <a:pPr>
              <a:buFont typeface="Wingdings" charset="2"/>
              <a:buChar char="Ø"/>
            </a:pPr>
            <a:endParaRPr lang="en-GB" cap="none"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062038"/>
            <a:ext cx="8099425" cy="647700"/>
          </a:xfrm>
        </p:spPr>
        <p:txBody>
          <a:bodyPr/>
          <a:lstStyle/>
          <a:p>
            <a:r>
              <a:rPr lang="en-GB" cap="none" smtClean="0"/>
              <a:t>OBJECTIF PRINCIPAL</a:t>
            </a:r>
          </a:p>
        </p:txBody>
      </p:sp>
      <p:sp>
        <p:nvSpPr>
          <p:cNvPr id="14339" name="Content Placeholder 2"/>
          <p:cNvSpPr>
            <a:spLocks noGrp="1"/>
          </p:cNvSpPr>
          <p:nvPr>
            <p:ph idx="1"/>
          </p:nvPr>
        </p:nvSpPr>
        <p:spPr>
          <a:xfrm>
            <a:off x="203200" y="1912938"/>
            <a:ext cx="8232775" cy="3632200"/>
          </a:xfrm>
        </p:spPr>
        <p:txBody>
          <a:bodyPr/>
          <a:lstStyle/>
          <a:p>
            <a:pPr marL="727075" lvl="2" indent="-457200" algn="just">
              <a:spcBef>
                <a:spcPct val="0"/>
              </a:spcBef>
              <a:buFont typeface="Wingdings" charset="2"/>
              <a:buChar char="Ø"/>
            </a:pPr>
            <a:r>
              <a:rPr lang="fr-FR" sz="2000" b="1" i="1" smtClean="0">
                <a:solidFill>
                  <a:schemeClr val="tx1"/>
                </a:solidFill>
              </a:rPr>
              <a:t>Soutenir </a:t>
            </a:r>
            <a:r>
              <a:rPr lang="fr-FR" sz="2000" smtClean="0">
                <a:solidFill>
                  <a:srgbClr val="87888A"/>
                </a:solidFill>
              </a:rPr>
              <a:t>les pouvoirs publics pour l’acquisition de véhicules propres et économes en énergie, conformément aux critères de la Directive Véhicules Propres (DVP)</a:t>
            </a:r>
          </a:p>
          <a:p>
            <a:pPr marL="727075" lvl="2" indent="-457200" algn="just">
              <a:spcBef>
                <a:spcPct val="0"/>
              </a:spcBef>
              <a:buFont typeface="Wingdings" charset="2"/>
              <a:buChar char="Ø"/>
            </a:pPr>
            <a:endParaRPr lang="fr-FR" sz="2000" smtClean="0">
              <a:solidFill>
                <a:srgbClr val="87888A"/>
              </a:solidFill>
            </a:endParaRPr>
          </a:p>
          <a:p>
            <a:pPr marL="727075" lvl="2" indent="-457200" algn="just">
              <a:spcBef>
                <a:spcPct val="0"/>
              </a:spcBef>
              <a:buFont typeface="Wingdings" charset="2"/>
              <a:buChar char="Ø"/>
            </a:pPr>
            <a:r>
              <a:rPr lang="fr-FR" sz="2000" b="1" i="1" smtClean="0">
                <a:solidFill>
                  <a:schemeClr val="tx1"/>
                </a:solidFill>
              </a:rPr>
              <a:t>Promouvoir </a:t>
            </a:r>
            <a:r>
              <a:rPr lang="fr-FR" sz="2000" b="1" i="1" smtClean="0">
                <a:solidFill>
                  <a:srgbClr val="87888A"/>
                </a:solidFill>
              </a:rPr>
              <a:t> </a:t>
            </a:r>
            <a:r>
              <a:rPr lang="fr-FR" sz="2000" smtClean="0">
                <a:solidFill>
                  <a:srgbClr val="87888A"/>
                </a:solidFill>
              </a:rPr>
              <a:t>les échanges d’expériences entre les administrations </a:t>
            </a:r>
          </a:p>
          <a:p>
            <a:pPr marL="727075" lvl="2" indent="-457200" algn="just">
              <a:spcBef>
                <a:spcPct val="0"/>
              </a:spcBef>
              <a:buFont typeface="Wingdings" charset="2"/>
              <a:buChar char="Ø"/>
            </a:pPr>
            <a:endParaRPr lang="fr-FR" sz="2000" smtClean="0">
              <a:solidFill>
                <a:srgbClr val="87888A"/>
              </a:solidFill>
            </a:endParaRPr>
          </a:p>
          <a:p>
            <a:pPr marL="727075" lvl="2" indent="-457200" algn="just">
              <a:spcBef>
                <a:spcPct val="0"/>
              </a:spcBef>
              <a:buFont typeface="Wingdings" charset="2"/>
              <a:buChar char="Ø"/>
            </a:pPr>
            <a:r>
              <a:rPr lang="fr-FR" sz="2000" b="1" i="1" smtClean="0">
                <a:solidFill>
                  <a:schemeClr val="tx1"/>
                </a:solidFill>
              </a:rPr>
              <a:t>Contribuer</a:t>
            </a:r>
            <a:r>
              <a:rPr lang="fr-FR" sz="2000" smtClean="0">
                <a:solidFill>
                  <a:srgbClr val="87888A"/>
                </a:solidFill>
              </a:rPr>
              <a:t> à l’introduction sur le marché des carburants et des technologies automobiles alternatifs</a:t>
            </a:r>
          </a:p>
          <a:p>
            <a:pPr marL="727075" lvl="2" indent="-457200">
              <a:spcBef>
                <a:spcPts val="1800"/>
              </a:spcBef>
            </a:pPr>
            <a:endParaRPr lang="en-US" sz="2400" smtClean="0">
              <a:solidFill>
                <a:srgbClr val="87888A"/>
              </a:solidFill>
            </a:endParaRPr>
          </a:p>
          <a:p>
            <a:pPr marL="727075" lvl="2" indent="-457200">
              <a:spcBef>
                <a:spcPts val="1800"/>
              </a:spcBef>
            </a:pPr>
            <a:endParaRPr lang="en-US" sz="2400" smtClean="0">
              <a:solidFill>
                <a:srgbClr val="87888A"/>
              </a:solidFill>
            </a:endParaRPr>
          </a:p>
          <a:p>
            <a:pPr marL="727075" lvl="2" indent="-457200">
              <a:spcBef>
                <a:spcPts val="1800"/>
              </a:spcBef>
            </a:pPr>
            <a:endParaRPr lang="en-GB" sz="2400" smtClean="0">
              <a:solidFill>
                <a:srgbClr val="87888A"/>
              </a:solidFill>
            </a:endParaRPr>
          </a:p>
          <a:p>
            <a:endParaRPr lang="en-GB" sz="1400" cap="none" smtClean="0"/>
          </a:p>
          <a:p>
            <a:pPr lvl="1"/>
            <a:endParaRPr lang="en-GB" smtClean="0"/>
          </a:p>
          <a:p>
            <a:endParaRPr lang="en-GB" sz="1400" cap="none" smtClean="0">
              <a:solidFill>
                <a:srgbClr val="87888A"/>
              </a:solidFill>
            </a:endParaRPr>
          </a:p>
          <a:p>
            <a:endParaRPr lang="en-GB" cap="none" smtClean="0"/>
          </a:p>
          <a:p>
            <a:endParaRPr lang="en-GB" cap="none"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062038"/>
            <a:ext cx="8491538" cy="647700"/>
          </a:xfrm>
        </p:spPr>
        <p:txBody>
          <a:bodyPr/>
          <a:lstStyle/>
          <a:p>
            <a:r>
              <a:rPr lang="fr-FR" sz="1800" cap="none" smtClean="0"/>
              <a:t>VILLES PILOTES &amp; VILLES APPRENANTES, DÉVELOPPEMENT DURABLE &amp; EXPERTS EN MOBILITÉ </a:t>
            </a:r>
          </a:p>
        </p:txBody>
      </p:sp>
      <p:graphicFrame>
        <p:nvGraphicFramePr>
          <p:cNvPr id="16413" name="Group 29"/>
          <p:cNvGraphicFramePr>
            <a:graphicFrameLocks noGrp="1"/>
          </p:cNvGraphicFramePr>
          <p:nvPr/>
        </p:nvGraphicFramePr>
        <p:xfrm>
          <a:off x="254000" y="1879600"/>
          <a:ext cx="8694738" cy="4603055"/>
        </p:xfrm>
        <a:graphic>
          <a:graphicData uri="http://schemas.openxmlformats.org/drawingml/2006/table">
            <a:tbl>
              <a:tblPr/>
              <a:tblGrid>
                <a:gridCol w="3886200"/>
                <a:gridCol w="4808538"/>
              </a:tblGrid>
              <a:tr h="396875">
                <a:tc gridSpan="2">
                  <a:txBody>
                    <a:bodyPr/>
                    <a:lstStyle/>
                    <a:p>
                      <a:pPr marL="0" marR="0" lvl="2" indent="0" algn="l" defTabSz="4572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bg1"/>
                          </a:solidFill>
                          <a:effectLst/>
                          <a:latin typeface="Arial" charset="0"/>
                          <a:cs typeface="Arial" charset="0"/>
                        </a:rPr>
                        <a:t>ICLEI – Administrations locales pour le développement durable (coordinateurs)</a:t>
                      </a:r>
                      <a:endParaRPr kumimoji="0" lang="fr-FR" sz="2000" b="1" i="0" u="none" strike="noStrike" cap="none" normalizeH="0" baseline="0" dirty="0" smtClean="0">
                        <a:ln>
                          <a:noFill/>
                        </a:ln>
                        <a:solidFill>
                          <a:srgbClr val="FFFFFF"/>
                        </a:solidFill>
                        <a:effectLst/>
                        <a:latin typeface="Arial"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de-DE"/>
                    </a:p>
                  </a:txBody>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Ville de Stockholm</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Zagreb City Holding (entreprise publique croate)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9"/>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Ville de Brême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Ville de Sofia</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5"/>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288FC3"/>
                          </a:solidFill>
                          <a:effectLst/>
                          <a:latin typeface="Arial" charset="0"/>
                          <a:cs typeface="Arial" charset="0"/>
                        </a:rPr>
                        <a:t>Ville de Rotterdam</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288FC3"/>
                          </a:solidFill>
                          <a:effectLst/>
                          <a:latin typeface="Arial" charset="0"/>
                          <a:cs typeface="Arial" charset="0"/>
                        </a:rPr>
                        <a:t>VAG (Transports en commun de la ville de Fribourg)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9"/>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Transports en commun londoniens (TfL)</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URTP (Unions roumaine des transports en commun)</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5"/>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Travel and Transport (TTR) Ltd (société de conseil britannique)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ISIS – Innovation pour la durabilité</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9"/>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288FC3"/>
                          </a:solidFill>
                          <a:effectLst/>
                          <a:latin typeface="Arial" charset="0"/>
                          <a:cs typeface="Arial" charset="0"/>
                        </a:rPr>
                        <a:t>TÜV Nord (prestataire de services techniques allemand)</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288FC3"/>
                          </a:solidFill>
                          <a:effectLst/>
                          <a:latin typeface="Arial" charset="0"/>
                          <a:cs typeface="Arial" charset="0"/>
                        </a:rPr>
                        <a:t>Conseil municipal de Palencia</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5"/>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2038"/>
            <a:ext cx="8099425" cy="647700"/>
          </a:xfrm>
        </p:spPr>
        <p:txBody>
          <a:bodyPr/>
          <a:lstStyle/>
          <a:p>
            <a:r>
              <a:rPr lang="en-GB" cap="none" smtClean="0"/>
              <a:t>INTRODUCTION AU PROJET CLEAN FLEETS</a:t>
            </a:r>
          </a:p>
        </p:txBody>
      </p:sp>
      <p:sp>
        <p:nvSpPr>
          <p:cNvPr id="18435" name="Content Placeholder 2"/>
          <p:cNvSpPr>
            <a:spLocks noGrp="1"/>
          </p:cNvSpPr>
          <p:nvPr>
            <p:ph idx="1"/>
          </p:nvPr>
        </p:nvSpPr>
        <p:spPr>
          <a:xfrm>
            <a:off x="263525" y="1709738"/>
            <a:ext cx="4103688" cy="4397375"/>
          </a:xfrm>
        </p:spPr>
        <p:txBody>
          <a:bodyPr/>
          <a:lstStyle/>
          <a:p>
            <a:pPr marL="727075" lvl="2" indent="-457200">
              <a:spcBef>
                <a:spcPts val="1800"/>
              </a:spcBef>
              <a:buFont typeface="Arial" charset="0"/>
              <a:buNone/>
            </a:pPr>
            <a:r>
              <a:rPr lang="fr-FR" sz="2000" b="1" smtClean="0">
                <a:solidFill>
                  <a:schemeClr val="tx1"/>
                </a:solidFill>
              </a:rPr>
              <a:t>Résultats clés </a:t>
            </a:r>
            <a:r>
              <a:rPr lang="fr-FR" sz="2000" smtClean="0">
                <a:solidFill>
                  <a:schemeClr val="tx1"/>
                </a:solidFill>
              </a:rPr>
              <a:t>:</a:t>
            </a:r>
          </a:p>
          <a:p>
            <a:pPr marL="727075" lvl="2" indent="-457200">
              <a:spcBef>
                <a:spcPts val="1800"/>
              </a:spcBef>
              <a:buFont typeface="Wingdings" charset="2"/>
              <a:buChar char="Ø"/>
            </a:pPr>
            <a:r>
              <a:rPr lang="fr-FR" sz="2000" smtClean="0">
                <a:solidFill>
                  <a:srgbClr val="87888A"/>
                </a:solidFill>
              </a:rPr>
              <a:t>Guide pour l’acquisition de véhicules propres &amp; économes en énergie</a:t>
            </a:r>
            <a:endParaRPr lang="fr-FR" sz="1500" i="1" smtClean="0">
              <a:solidFill>
                <a:srgbClr val="87888A"/>
              </a:solidFill>
            </a:endParaRPr>
          </a:p>
          <a:p>
            <a:pPr marL="727075" lvl="2" indent="-457200">
              <a:spcBef>
                <a:spcPts val="1800"/>
              </a:spcBef>
              <a:buFont typeface="Wingdings" charset="2"/>
              <a:buChar char="Ø"/>
            </a:pPr>
            <a:r>
              <a:rPr lang="fr-FR" sz="2000" smtClean="0">
                <a:solidFill>
                  <a:srgbClr val="87888A"/>
                </a:solidFill>
              </a:rPr>
              <a:t>Rapport bus – options carburant et technologie</a:t>
            </a:r>
            <a:endParaRPr lang="fr-FR" sz="1500" i="1" smtClean="0">
              <a:solidFill>
                <a:srgbClr val="87888A"/>
              </a:solidFill>
            </a:endParaRPr>
          </a:p>
          <a:p>
            <a:pPr marL="727075" lvl="2" indent="-457200">
              <a:spcBef>
                <a:spcPts val="1800"/>
              </a:spcBef>
              <a:buFont typeface="Wingdings" charset="2"/>
              <a:buChar char="Ø"/>
            </a:pPr>
            <a:r>
              <a:rPr lang="fr-FR" sz="2000" smtClean="0">
                <a:solidFill>
                  <a:srgbClr val="87888A"/>
                </a:solidFill>
              </a:rPr>
              <a:t>Études de cas </a:t>
            </a:r>
            <a:r>
              <a:rPr lang="fr-FR" sz="1500" i="1" smtClean="0">
                <a:solidFill>
                  <a:srgbClr val="87888A"/>
                </a:solidFill>
              </a:rPr>
              <a:t>                            </a:t>
            </a:r>
          </a:p>
          <a:p>
            <a:pPr marL="727075" lvl="2" indent="-457200">
              <a:spcBef>
                <a:spcPts val="1800"/>
              </a:spcBef>
              <a:buFont typeface="Wingdings" charset="2"/>
              <a:buChar char="Ø"/>
            </a:pPr>
            <a:r>
              <a:rPr lang="fr-FR" sz="2000" i="1" smtClean="0">
                <a:solidFill>
                  <a:srgbClr val="87888A"/>
                </a:solidFill>
              </a:rPr>
              <a:t>Fiche d’information </a:t>
            </a:r>
            <a:r>
              <a:rPr lang="fr-FR" sz="1500" i="1" smtClean="0">
                <a:solidFill>
                  <a:srgbClr val="87888A"/>
                </a:solidFill>
              </a:rPr>
              <a:t>(en cours)</a:t>
            </a:r>
          </a:p>
          <a:p>
            <a:pPr marL="727075" lvl="2" indent="-457200">
              <a:spcBef>
                <a:spcPts val="1800"/>
              </a:spcBef>
              <a:buFont typeface="Wingdings" charset="2"/>
              <a:buChar char="Ø"/>
            </a:pPr>
            <a:r>
              <a:rPr lang="fr-FR" sz="2000" smtClean="0">
                <a:solidFill>
                  <a:srgbClr val="87888A"/>
                </a:solidFill>
              </a:rPr>
              <a:t>Outil CCV </a:t>
            </a:r>
            <a:r>
              <a:rPr lang="fr-FR" sz="1500" i="1" smtClean="0">
                <a:solidFill>
                  <a:srgbClr val="87888A"/>
                </a:solidFill>
              </a:rPr>
              <a:t>(version test disponible)</a:t>
            </a:r>
          </a:p>
          <a:p>
            <a:pPr marL="727075" lvl="2" indent="-457200">
              <a:spcBef>
                <a:spcPts val="1800"/>
              </a:spcBef>
            </a:pPr>
            <a:endParaRPr lang="en-GB" sz="1500" i="1" smtClean="0">
              <a:solidFill>
                <a:srgbClr val="87888A"/>
              </a:solidFill>
            </a:endParaRPr>
          </a:p>
          <a:p>
            <a:endParaRPr lang="en-GB" sz="1400" cap="none" smtClean="0"/>
          </a:p>
          <a:p>
            <a:pPr lvl="1"/>
            <a:endParaRPr lang="en-GB" smtClean="0"/>
          </a:p>
          <a:p>
            <a:endParaRPr lang="en-GB" sz="1400" cap="none" smtClean="0">
              <a:solidFill>
                <a:srgbClr val="87888A"/>
              </a:solidFill>
            </a:endParaRPr>
          </a:p>
          <a:p>
            <a:endParaRPr lang="en-GB" cap="none" smtClean="0"/>
          </a:p>
          <a:p>
            <a:endParaRPr lang="en-GB" cap="none" smtClean="0"/>
          </a:p>
        </p:txBody>
      </p:sp>
      <p:pic>
        <p:nvPicPr>
          <p:cNvPr id="18436" name="Picture 2"/>
          <p:cNvPicPr>
            <a:picLocks noChangeAspect="1" noChangeArrowheads="1"/>
          </p:cNvPicPr>
          <p:nvPr/>
        </p:nvPicPr>
        <p:blipFill>
          <a:blip r:embed="rId3"/>
          <a:srcRect/>
          <a:stretch>
            <a:fillRect/>
          </a:stretch>
        </p:blipFill>
        <p:spPr bwMode="auto">
          <a:xfrm>
            <a:off x="4367213" y="1914525"/>
            <a:ext cx="4445000" cy="2909888"/>
          </a:xfrm>
          <a:prstGeom prst="rect">
            <a:avLst/>
          </a:prstGeom>
          <a:noFill/>
          <a:ln w="9525">
            <a:solidFill>
              <a:schemeClr val="accent1"/>
            </a:solidFill>
            <a:miter lim="800000"/>
            <a:headEnd/>
            <a:tailEnd/>
          </a:ln>
        </p:spPr>
      </p:pic>
      <p:sp>
        <p:nvSpPr>
          <p:cNvPr id="18437" name="TextBox 4"/>
          <p:cNvSpPr txBox="1">
            <a:spLocks noChangeArrowheads="1"/>
          </p:cNvSpPr>
          <p:nvPr/>
        </p:nvSpPr>
        <p:spPr bwMode="auto">
          <a:xfrm>
            <a:off x="6297613" y="5014913"/>
            <a:ext cx="2765425" cy="915987"/>
          </a:xfrm>
          <a:prstGeom prst="rect">
            <a:avLst/>
          </a:prstGeom>
          <a:noFill/>
          <a:ln w="9525">
            <a:noFill/>
            <a:miter lim="800000"/>
            <a:headEnd/>
            <a:tailEnd/>
          </a:ln>
        </p:spPr>
        <p:txBody>
          <a:bodyPr>
            <a:spAutoFit/>
          </a:bodyPr>
          <a:lstStyle/>
          <a:p>
            <a:r>
              <a:rPr lang="fr-FR"/>
              <a:t>Étude de cas sur les   bus hybrides à Londres par exemple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062038"/>
            <a:ext cx="8099425" cy="647700"/>
          </a:xfrm>
        </p:spPr>
        <p:txBody>
          <a:bodyPr/>
          <a:lstStyle/>
          <a:p>
            <a:r>
              <a:rPr lang="en-GB" cap="none" smtClean="0"/>
              <a:t>INTRODUCTION AU PROJET CLEAN FLEETS</a:t>
            </a:r>
          </a:p>
        </p:txBody>
      </p:sp>
      <p:sp>
        <p:nvSpPr>
          <p:cNvPr id="20483" name="Content Placeholder 2"/>
          <p:cNvSpPr>
            <a:spLocks noGrp="1"/>
          </p:cNvSpPr>
          <p:nvPr>
            <p:ph idx="1"/>
          </p:nvPr>
        </p:nvSpPr>
        <p:spPr>
          <a:xfrm>
            <a:off x="1" y="1709738"/>
            <a:ext cx="4914899" cy="4857750"/>
          </a:xfrm>
        </p:spPr>
        <p:txBody>
          <a:bodyPr/>
          <a:lstStyle/>
          <a:p>
            <a:pPr marL="727075" lvl="2" indent="-457200">
              <a:spcBef>
                <a:spcPts val="1800"/>
              </a:spcBef>
              <a:buFont typeface="Arial" charset="0"/>
              <a:buNone/>
            </a:pPr>
            <a:r>
              <a:rPr lang="fr-FR" sz="2000" b="1" dirty="0" smtClean="0"/>
              <a:t>Activités clés :</a:t>
            </a:r>
          </a:p>
          <a:p>
            <a:pPr marL="727075" lvl="2" indent="-457200" algn="just">
              <a:spcBef>
                <a:spcPts val="1800"/>
              </a:spcBef>
              <a:buFont typeface="Wingdings" charset="2"/>
              <a:buChar char="Ø"/>
            </a:pPr>
            <a:r>
              <a:rPr lang="fr-FR" sz="2000" dirty="0" smtClean="0">
                <a:solidFill>
                  <a:srgbClr val="87888A"/>
                </a:solidFill>
              </a:rPr>
              <a:t>Séminaires de formation nationaux et européens : Brême (2013), Londres et Stockholm (2014), Rotterdam, octobre 2014 </a:t>
            </a:r>
            <a:endParaRPr lang="fr-FR" sz="1500" i="1" dirty="0" smtClean="0">
              <a:solidFill>
                <a:srgbClr val="87888A"/>
              </a:solidFill>
            </a:endParaRPr>
          </a:p>
          <a:p>
            <a:pPr marL="727075" lvl="2" indent="-457200" algn="just">
              <a:spcBef>
                <a:spcPts val="1800"/>
              </a:spcBef>
              <a:buFont typeface="Wingdings" charset="2"/>
              <a:buChar char="Ø"/>
            </a:pPr>
            <a:r>
              <a:rPr lang="fr-FR" sz="2000" dirty="0" smtClean="0">
                <a:solidFill>
                  <a:srgbClr val="87888A"/>
                </a:solidFill>
              </a:rPr>
              <a:t>Forum de discussion sur Internet, soutien aux appels d’offres et service d’assistance – vous avez des questions ? Posez-les !                                                                     </a:t>
            </a:r>
            <a:endParaRPr lang="fr-FR" sz="1500" i="1" dirty="0" smtClean="0">
              <a:solidFill>
                <a:srgbClr val="87888A"/>
              </a:solidFill>
            </a:endParaRPr>
          </a:p>
          <a:p>
            <a:pPr marL="727075" lvl="2" indent="-457200" algn="just">
              <a:spcBef>
                <a:spcPts val="1800"/>
              </a:spcBef>
              <a:buFont typeface="Wingdings" charset="2"/>
              <a:buChar char="Ø"/>
            </a:pPr>
            <a:r>
              <a:rPr lang="fr-FR" sz="2000" dirty="0" smtClean="0">
                <a:solidFill>
                  <a:srgbClr val="87888A"/>
                </a:solidFill>
              </a:rPr>
              <a:t>Sessions de formation des formateurs et stages de formation ultérieurs</a:t>
            </a:r>
            <a:endParaRPr lang="fr-FR" sz="1500" i="1" dirty="0" smtClean="0">
              <a:solidFill>
                <a:srgbClr val="87888A"/>
              </a:solidFill>
            </a:endParaRPr>
          </a:p>
          <a:p>
            <a:pPr marL="727075" lvl="2" indent="-457200">
              <a:spcBef>
                <a:spcPts val="1800"/>
              </a:spcBef>
              <a:buFont typeface="Arial" charset="0"/>
              <a:buNone/>
            </a:pPr>
            <a:endParaRPr lang="en-GB" sz="2200" dirty="0" smtClean="0">
              <a:solidFill>
                <a:srgbClr val="87888A"/>
              </a:solidFill>
            </a:endParaRPr>
          </a:p>
          <a:p>
            <a:pPr marL="727075" lvl="2" indent="-457200">
              <a:spcBef>
                <a:spcPts val="1800"/>
              </a:spcBef>
            </a:pPr>
            <a:endParaRPr lang="en-GB" sz="2200" dirty="0" smtClean="0">
              <a:solidFill>
                <a:srgbClr val="87888A"/>
              </a:solidFill>
            </a:endParaRPr>
          </a:p>
          <a:p>
            <a:endParaRPr lang="en-GB" sz="1300" cap="none" dirty="0" smtClean="0"/>
          </a:p>
          <a:p>
            <a:pPr lvl="1"/>
            <a:endParaRPr lang="en-GB" sz="1100" dirty="0" smtClean="0"/>
          </a:p>
          <a:p>
            <a:endParaRPr lang="en-GB" sz="1300" cap="none" dirty="0" smtClean="0">
              <a:solidFill>
                <a:srgbClr val="87888A"/>
              </a:solidFill>
            </a:endParaRPr>
          </a:p>
          <a:p>
            <a:endParaRPr lang="en-GB" sz="1100" cap="none" dirty="0" smtClean="0"/>
          </a:p>
          <a:p>
            <a:endParaRPr lang="en-GB" sz="1100" cap="none" dirty="0" smtClean="0"/>
          </a:p>
        </p:txBody>
      </p:sp>
      <p:pic>
        <p:nvPicPr>
          <p:cNvPr id="20484" name="Picture 3"/>
          <p:cNvPicPr>
            <a:picLocks noChangeAspect="1" noChangeArrowheads="1"/>
          </p:cNvPicPr>
          <p:nvPr/>
        </p:nvPicPr>
        <p:blipFill>
          <a:blip r:embed="rId3"/>
          <a:srcRect/>
          <a:stretch>
            <a:fillRect/>
          </a:stretch>
        </p:blipFill>
        <p:spPr bwMode="auto">
          <a:xfrm>
            <a:off x="5122863" y="2324100"/>
            <a:ext cx="3930650" cy="3025775"/>
          </a:xfrm>
          <a:prstGeom prst="rect">
            <a:avLst/>
          </a:prstGeom>
          <a:noFill/>
          <a:ln w="9525">
            <a:noFill/>
            <a:miter lim="800000"/>
            <a:headEnd/>
            <a:tailEnd/>
          </a:ln>
        </p:spPr>
      </p:pic>
      <p:sp>
        <p:nvSpPr>
          <p:cNvPr id="5" name="TextBox 4"/>
          <p:cNvSpPr txBox="1"/>
          <p:nvPr/>
        </p:nvSpPr>
        <p:spPr>
          <a:xfrm>
            <a:off x="5046663" y="5116354"/>
            <a:ext cx="3136900" cy="246221"/>
          </a:xfrm>
          <a:prstGeom prst="rect">
            <a:avLst/>
          </a:prstGeom>
          <a:noFill/>
        </p:spPr>
        <p:txBody>
          <a:bodyPr wrap="square" rtlCol="0">
            <a:spAutoFit/>
          </a:bodyPr>
          <a:lstStyle/>
          <a:p>
            <a:r>
              <a:rPr lang="de-DE" sz="1000" dirty="0" smtClean="0">
                <a:solidFill>
                  <a:schemeClr val="bg1"/>
                </a:solidFill>
              </a:rPr>
              <a:t>Copyright Clean Fleets</a:t>
            </a:r>
            <a:endParaRPr lang="de-DE" sz="1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457200" y="1062038"/>
            <a:ext cx="8099425" cy="647700"/>
          </a:xfrm>
        </p:spPr>
        <p:txBody>
          <a:bodyPr/>
          <a:lstStyle/>
          <a:p>
            <a:r>
              <a:rPr lang="en-GB" cap="none" smtClean="0"/>
              <a:t>INTRODUCTION AU PROJET CLEAN FLEETS</a:t>
            </a:r>
            <a:endParaRPr lang="it-IT" cap="none" smtClean="0"/>
          </a:p>
        </p:txBody>
      </p:sp>
      <p:sp>
        <p:nvSpPr>
          <p:cNvPr id="22531" name="Content Placeholder 2"/>
          <p:cNvSpPr>
            <a:spLocks noGrp="1"/>
          </p:cNvSpPr>
          <p:nvPr>
            <p:ph idx="1"/>
          </p:nvPr>
        </p:nvSpPr>
        <p:spPr>
          <a:xfrm>
            <a:off x="307975" y="1709738"/>
            <a:ext cx="4814888" cy="4241800"/>
          </a:xfrm>
        </p:spPr>
        <p:txBody>
          <a:bodyPr/>
          <a:lstStyle/>
          <a:p>
            <a:pPr marL="727075" lvl="2" indent="-457200">
              <a:spcBef>
                <a:spcPts val="1800"/>
              </a:spcBef>
              <a:buFont typeface="Arial" charset="0"/>
              <a:buNone/>
            </a:pPr>
            <a:r>
              <a:rPr lang="fr-FR" sz="2000" b="1" smtClean="0"/>
              <a:t>Mise à jour du site Internet :</a:t>
            </a:r>
          </a:p>
          <a:p>
            <a:pPr marL="727075" lvl="2" indent="-457200">
              <a:spcBef>
                <a:spcPts val="1800"/>
              </a:spcBef>
            </a:pPr>
            <a:r>
              <a:rPr lang="fr-FR" sz="2000" smtClean="0">
                <a:solidFill>
                  <a:srgbClr val="87888A"/>
                </a:solidFill>
              </a:rPr>
              <a:t>Actualités</a:t>
            </a:r>
          </a:p>
          <a:p>
            <a:pPr marL="727075" lvl="2" indent="-457200">
              <a:spcBef>
                <a:spcPts val="1800"/>
              </a:spcBef>
            </a:pPr>
            <a:r>
              <a:rPr lang="fr-FR" sz="2000" smtClean="0">
                <a:solidFill>
                  <a:srgbClr val="87888A"/>
                </a:solidFill>
              </a:rPr>
              <a:t>Service d‘assistance</a:t>
            </a:r>
          </a:p>
          <a:p>
            <a:pPr marL="727075" lvl="2" indent="-457200">
              <a:spcBef>
                <a:spcPts val="1800"/>
              </a:spcBef>
            </a:pPr>
            <a:r>
              <a:rPr lang="fr-FR" sz="2000" smtClean="0">
                <a:solidFill>
                  <a:srgbClr val="87888A"/>
                </a:solidFill>
              </a:rPr>
              <a:t>Forum de discussion</a:t>
            </a:r>
          </a:p>
          <a:p>
            <a:pPr marL="727075" lvl="2" indent="-457200">
              <a:spcBef>
                <a:spcPts val="1800"/>
              </a:spcBef>
            </a:pPr>
            <a:r>
              <a:rPr lang="fr-FR" sz="2000" smtClean="0">
                <a:solidFill>
                  <a:srgbClr val="87888A"/>
                </a:solidFill>
              </a:rPr>
              <a:t>Séminaires &amp; événements</a:t>
            </a:r>
          </a:p>
          <a:p>
            <a:pPr marL="727075" lvl="2" indent="-457200">
              <a:spcBef>
                <a:spcPts val="1800"/>
              </a:spcBef>
            </a:pPr>
            <a:r>
              <a:rPr lang="fr-FR" sz="2000" smtClean="0">
                <a:solidFill>
                  <a:srgbClr val="87888A"/>
                </a:solidFill>
              </a:rPr>
              <a:t>Études de cas</a:t>
            </a:r>
          </a:p>
          <a:p>
            <a:pPr marL="727075" lvl="2" indent="-457200">
              <a:spcBef>
                <a:spcPts val="1800"/>
              </a:spcBef>
            </a:pPr>
            <a:r>
              <a:rPr lang="fr-FR" sz="2000" smtClean="0">
                <a:solidFill>
                  <a:srgbClr val="87888A"/>
                </a:solidFill>
              </a:rPr>
              <a:t>Publications</a:t>
            </a:r>
          </a:p>
          <a:p>
            <a:pPr marL="727075" lvl="2" indent="-457200">
              <a:spcBef>
                <a:spcPts val="1800"/>
              </a:spcBef>
            </a:pPr>
            <a:endParaRPr lang="en-GB" sz="2000" smtClean="0">
              <a:solidFill>
                <a:srgbClr val="87888A"/>
              </a:solidFill>
            </a:endParaRPr>
          </a:p>
          <a:p>
            <a:pPr marL="727075" lvl="2" indent="-457200">
              <a:spcBef>
                <a:spcPts val="1800"/>
              </a:spcBef>
              <a:buFont typeface="Arial" charset="0"/>
              <a:buNone/>
            </a:pPr>
            <a:endParaRPr lang="en-GB" sz="2200" smtClean="0">
              <a:solidFill>
                <a:srgbClr val="87888A"/>
              </a:solidFill>
            </a:endParaRPr>
          </a:p>
          <a:p>
            <a:pPr marL="727075" lvl="2" indent="-457200">
              <a:spcBef>
                <a:spcPts val="1800"/>
              </a:spcBef>
            </a:pPr>
            <a:endParaRPr lang="en-GB" sz="2200" smtClean="0">
              <a:solidFill>
                <a:srgbClr val="87888A"/>
              </a:solidFill>
            </a:endParaRPr>
          </a:p>
          <a:p>
            <a:endParaRPr lang="en-GB" sz="1300" cap="none" smtClean="0"/>
          </a:p>
          <a:p>
            <a:pPr lvl="1"/>
            <a:endParaRPr lang="en-GB" sz="1100" smtClean="0"/>
          </a:p>
          <a:p>
            <a:endParaRPr lang="en-GB" sz="1300" cap="none" smtClean="0">
              <a:solidFill>
                <a:srgbClr val="87888A"/>
              </a:solidFill>
            </a:endParaRPr>
          </a:p>
          <a:p>
            <a:endParaRPr lang="en-GB" sz="1100" cap="none" smtClean="0"/>
          </a:p>
          <a:p>
            <a:endParaRPr lang="en-GB" sz="1100" cap="none" smtClean="0"/>
          </a:p>
        </p:txBody>
      </p:sp>
      <p:pic>
        <p:nvPicPr>
          <p:cNvPr id="22532" name="Picture 5"/>
          <p:cNvPicPr>
            <a:picLocks noChangeAspect="1" noChangeArrowheads="1"/>
          </p:cNvPicPr>
          <p:nvPr/>
        </p:nvPicPr>
        <p:blipFill>
          <a:blip r:embed="rId3"/>
          <a:srcRect/>
          <a:stretch>
            <a:fillRect/>
          </a:stretch>
        </p:blipFill>
        <p:spPr bwMode="auto">
          <a:xfrm>
            <a:off x="4205288" y="1709738"/>
            <a:ext cx="4681537" cy="35163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clean fleets rgb">
      <a:dk1>
        <a:srgbClr val="288FC3"/>
      </a:dk1>
      <a:lt1>
        <a:srgbClr val="FFFFFF"/>
      </a:lt1>
      <a:dk2>
        <a:srgbClr val="8D8E8D"/>
      </a:dk2>
      <a:lt2>
        <a:srgbClr val="F8F8F8"/>
      </a:lt2>
      <a:accent1>
        <a:srgbClr val="73B632"/>
      </a:accent1>
      <a:accent2>
        <a:srgbClr val="E7AE2B"/>
      </a:accent2>
      <a:accent3>
        <a:srgbClr val="288FC3"/>
      </a:accent3>
      <a:accent4>
        <a:srgbClr val="8D8E8D"/>
      </a:accent4>
      <a:accent5>
        <a:srgbClr val="5F5F5F"/>
      </a:accent5>
      <a:accent6>
        <a:srgbClr val="4D4D4D"/>
      </a:accent6>
      <a:hlink>
        <a:srgbClr val="73B632"/>
      </a:hlink>
      <a:folHlink>
        <a:srgbClr val="288FC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2058</Words>
  <Application>Microsoft Office PowerPoint</Application>
  <PresentationFormat>On-screen Show (4:3)</PresentationFormat>
  <Paragraphs>226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SÉMINAIRE DE FORMATION À L’ACQUISITION DE VÉHICULES PROPRES, ÉCONOMES EN ÉNERGIE :   Conformément à la Directive Véhicules Propres (DVP)</vt:lpstr>
      <vt:lpstr>PARTICIPANTS AU SÉMINAIRE DU JOUR</vt:lpstr>
      <vt:lpstr>INTRODUCTION AU PROJET CLEAN FLEETS</vt:lpstr>
      <vt:lpstr>LE PROJET</vt:lpstr>
      <vt:lpstr>OBJECTIF PRINCIPAL</vt:lpstr>
      <vt:lpstr>VILLES PILOTES &amp; VILLES APPRENANTES, DÉVELOPPEMENT DURABLE &amp; EXPERTS EN MOBILITÉ </vt:lpstr>
      <vt:lpstr>INTRODUCTION AU PROJET CLEAN FLEETS</vt:lpstr>
      <vt:lpstr>INTRODUCTION AU PROJET CLEAN FLEETS</vt:lpstr>
      <vt:lpstr>INTRODUCTION AU PROJET CLEAN FLEETS</vt:lpstr>
      <vt:lpstr>LE PORTAIL VÉHICULE PROPRE</vt:lpstr>
      <vt:lpstr>OBJECTIFS DU SÉMINAIRE DU JOUR</vt:lpstr>
      <vt:lpstr>PROGRAMME DU SÉMINAIRE CLEAN FLEETS</vt:lpstr>
      <vt:lpstr>Séminaire de formation des formateurs </vt:lpstr>
      <vt:lpstr>PROGRAMME</vt:lpstr>
      <vt:lpstr>MODULE 1 : ACHAT DE VÉHICULES PROPRES  </vt:lpstr>
      <vt:lpstr>MODULE 2 : LE CONTEXTE LÉGISLATIF</vt:lpstr>
      <vt:lpstr>MODULE 3 : MÉCANISMES D’ACQUISITION </vt:lpstr>
      <vt:lpstr>MODULE 4 : CCV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chandler</cp:lastModifiedBy>
  <cp:revision>341</cp:revision>
  <cp:lastPrinted>2014-06-24T13:23:03Z</cp:lastPrinted>
  <dcterms:created xsi:type="dcterms:W3CDTF">2015-03-10T07:45:39Z</dcterms:created>
  <dcterms:modified xsi:type="dcterms:W3CDTF">2015-04-02T14:06:02Z</dcterms:modified>
</cp:coreProperties>
</file>