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Lst>
  <p:notesMasterIdLst>
    <p:notesMasterId r:id="rId36"/>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6858000" type="screen4x3"/>
  <p:notesSz cx="9925050" cy="6796088"/>
  <p:defaultTextStyle>
    <a:defPPr>
      <a:defRPr lang="en-GB"/>
    </a:defPPr>
    <a:lvl1pPr algn="l" defTabSz="449263" rtl="0" eaLnBrk="0" fontAlgn="base" hangingPunct="0">
      <a:spcBef>
        <a:spcPct val="0"/>
      </a:spcBef>
      <a:spcAft>
        <a:spcPct val="0"/>
      </a:spcAft>
      <a:buClr>
        <a:srgbClr val="000000"/>
      </a:buClr>
      <a:buSzPct val="100000"/>
      <a:buFont typeface="Times New Roman" charset="0"/>
      <a:defRPr kern="1200">
        <a:solidFill>
          <a:schemeClr val="bg1"/>
        </a:solidFill>
        <a:latin typeface="Arial" charset="0"/>
        <a:ea typeface="Microsoft YaHei"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charset="0"/>
      <a:defRPr kern="1200">
        <a:solidFill>
          <a:schemeClr val="bg1"/>
        </a:solidFill>
        <a:latin typeface="Arial" charset="0"/>
        <a:ea typeface="Microsoft YaHei"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charset="0"/>
      <a:defRPr kern="1200">
        <a:solidFill>
          <a:schemeClr val="bg1"/>
        </a:solidFill>
        <a:latin typeface="Arial" charset="0"/>
        <a:ea typeface="Microsoft YaHei"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charset="0"/>
      <a:defRPr kern="1200">
        <a:solidFill>
          <a:schemeClr val="bg1"/>
        </a:solidFill>
        <a:latin typeface="Arial" charset="0"/>
        <a:ea typeface="Microsoft YaHei"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charset="0"/>
      <a:defRPr kern="1200">
        <a:solidFill>
          <a:schemeClr val="bg1"/>
        </a:solidFill>
        <a:latin typeface="Arial" charset="0"/>
        <a:ea typeface="Microsoft YaHei" charset="-128"/>
        <a:cs typeface="+mn-cs"/>
      </a:defRPr>
    </a:lvl5pPr>
    <a:lvl6pPr marL="2286000" algn="l" defTabSz="914400" rtl="0" eaLnBrk="1" latinLnBrk="0" hangingPunct="1">
      <a:defRPr kern="1200">
        <a:solidFill>
          <a:schemeClr val="bg1"/>
        </a:solidFill>
        <a:latin typeface="Arial" charset="0"/>
        <a:ea typeface="Microsoft YaHei" charset="-128"/>
        <a:cs typeface="+mn-cs"/>
      </a:defRPr>
    </a:lvl6pPr>
    <a:lvl7pPr marL="2743200" algn="l" defTabSz="914400" rtl="0" eaLnBrk="1" latinLnBrk="0" hangingPunct="1">
      <a:defRPr kern="1200">
        <a:solidFill>
          <a:schemeClr val="bg1"/>
        </a:solidFill>
        <a:latin typeface="Arial" charset="0"/>
        <a:ea typeface="Microsoft YaHei" charset="-128"/>
        <a:cs typeface="+mn-cs"/>
      </a:defRPr>
    </a:lvl7pPr>
    <a:lvl8pPr marL="3200400" algn="l" defTabSz="914400" rtl="0" eaLnBrk="1" latinLnBrk="0" hangingPunct="1">
      <a:defRPr kern="1200">
        <a:solidFill>
          <a:schemeClr val="bg1"/>
        </a:solidFill>
        <a:latin typeface="Arial" charset="0"/>
        <a:ea typeface="Microsoft YaHei" charset="-128"/>
        <a:cs typeface="+mn-cs"/>
      </a:defRPr>
    </a:lvl8pPr>
    <a:lvl9pPr marL="3657600" algn="l" defTabSz="914400" rtl="0" eaLnBrk="1" latinLnBrk="0" hangingPunct="1">
      <a:defRPr kern="1200">
        <a:solidFill>
          <a:schemeClr val="bg1"/>
        </a:solidFill>
        <a:latin typeface="Arial" charset="0"/>
        <a:ea typeface="Microsoft YaHei"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50"/>
      </p:cViewPr>
      <p:guideLst>
        <p:guide orient="horz" pos="2160"/>
        <p:guide pos="2880"/>
      </p:guideLst>
    </p:cSldViewPr>
  </p:slideViewPr>
  <p:outlineViewPr>
    <p:cViewPr varScale="1">
      <p:scale>
        <a:sx n="170" d="200"/>
        <a:sy n="170" d="200"/>
      </p:scale>
      <p:origin x="0" y="0"/>
    </p:cViewPr>
  </p:outlineViewPr>
  <p:notesTextViewPr>
    <p:cViewPr>
      <p:scale>
        <a:sx n="200" d="100"/>
        <a:sy n="200" d="100"/>
      </p:scale>
      <p:origin x="0" y="0"/>
    </p:cViewPr>
  </p:notesTextViewPr>
  <p:sorterViewPr>
    <p:cViewPr>
      <p:scale>
        <a:sx n="66" d="100"/>
        <a:sy n="66" d="100"/>
      </p:scale>
      <p:origin x="0" y="232"/>
    </p:cViewPr>
  </p:sorterViewPr>
  <p:notesViewPr>
    <p:cSldViewPr>
      <p:cViewPr>
        <p:scale>
          <a:sx n="100" d="100"/>
          <a:sy n="100" d="100"/>
        </p:scale>
        <p:origin x="-666" y="-31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p:cNvSpPr>
            <a:spLocks noChangeArrowheads="1"/>
          </p:cNvSpPr>
          <p:nvPr/>
        </p:nvSpPr>
        <p:spPr bwMode="auto">
          <a:xfrm>
            <a:off x="0" y="0"/>
            <a:ext cx="9925050" cy="6796088"/>
          </a:xfrm>
          <a:prstGeom prst="roundRect">
            <a:avLst>
              <a:gd name="adj" fmla="val 23"/>
            </a:avLst>
          </a:prstGeom>
          <a:solidFill>
            <a:srgbClr val="FFFFFF"/>
          </a:solidFill>
          <a:ln w="9525">
            <a:noFill/>
            <a:round/>
            <a:headEnd/>
            <a:tailEnd/>
          </a:ln>
          <a:effectLst/>
        </p:spPr>
        <p:txBody>
          <a:bodyPr wrap="none" anchor="ctr"/>
          <a:lstStyle/>
          <a:p>
            <a:endParaRPr lang="fr-FR"/>
          </a:p>
        </p:txBody>
      </p:sp>
      <p:sp>
        <p:nvSpPr>
          <p:cNvPr id="4098" name="Text Box 2"/>
          <p:cNvSpPr txBox="1">
            <a:spLocks noChangeArrowheads="1"/>
          </p:cNvSpPr>
          <p:nvPr/>
        </p:nvSpPr>
        <p:spPr bwMode="auto">
          <a:xfrm>
            <a:off x="0" y="0"/>
            <a:ext cx="4302125" cy="339725"/>
          </a:xfrm>
          <a:prstGeom prst="rect">
            <a:avLst/>
          </a:prstGeom>
          <a:noFill/>
          <a:ln w="9525">
            <a:noFill/>
            <a:round/>
            <a:headEnd/>
            <a:tailEnd/>
          </a:ln>
          <a:effectLst/>
        </p:spPr>
        <p:txBody>
          <a:bodyPr wrap="none" anchor="ctr"/>
          <a:lstStyle/>
          <a:p>
            <a:endParaRPr lang="fr-FR"/>
          </a:p>
        </p:txBody>
      </p:sp>
      <p:sp>
        <p:nvSpPr>
          <p:cNvPr id="4099" name="Rectangle 3"/>
          <p:cNvSpPr>
            <a:spLocks noGrp="1" noChangeArrowheads="1"/>
          </p:cNvSpPr>
          <p:nvPr>
            <p:ph type="dt"/>
          </p:nvPr>
        </p:nvSpPr>
        <p:spPr bwMode="auto">
          <a:xfrm>
            <a:off x="5622925" y="0"/>
            <a:ext cx="4300538" cy="338138"/>
          </a:xfrm>
          <a:prstGeom prst="rect">
            <a:avLst/>
          </a:prstGeom>
          <a:noFill/>
          <a:ln w="9525">
            <a:noFill/>
            <a:round/>
            <a:headEnd/>
            <a:tailEnd/>
          </a:ln>
          <a:effectLst/>
        </p:spPr>
        <p:txBody>
          <a:bodyPr vert="horz" wrap="square" lIns="95400" tIns="47880" rIns="95400" bIns="47880" numCol="1" anchor="t" anchorCtr="0" compatLnSpc="1">
            <a:prstTxWarp prst="textNoShape">
              <a:avLst/>
            </a:prstTxWarp>
          </a:bodyPr>
          <a:lstStyle>
            <a:lvl1pPr algn="r" eaLnBrk="1" hangingPunct="1">
              <a:buSzPct val="45000"/>
              <a:buFont typeface="Wingdings" charset="2"/>
              <a:buNone/>
              <a:tabLst>
                <a:tab pos="723900" algn="l"/>
                <a:tab pos="1447800" algn="l"/>
                <a:tab pos="2171700" algn="l"/>
                <a:tab pos="2895600" algn="l"/>
                <a:tab pos="3619500" algn="l"/>
              </a:tabLst>
              <a:defRPr sz="1200">
                <a:solidFill>
                  <a:srgbClr val="000000"/>
                </a:solidFill>
                <a:latin typeface="Times New Roman" charset="0"/>
              </a:defRPr>
            </a:lvl1pPr>
          </a:lstStyle>
          <a:p>
            <a:endParaRPr lang="it-IT"/>
          </a:p>
        </p:txBody>
      </p:sp>
      <p:sp>
        <p:nvSpPr>
          <p:cNvPr id="37893" name="Rectangle 4"/>
          <p:cNvSpPr>
            <a:spLocks noGrp="1" noRot="1" noChangeAspect="1" noChangeArrowheads="1"/>
          </p:cNvSpPr>
          <p:nvPr>
            <p:ph type="sldImg"/>
          </p:nvPr>
        </p:nvSpPr>
        <p:spPr bwMode="auto">
          <a:xfrm>
            <a:off x="3263900" y="395288"/>
            <a:ext cx="3397250" cy="2776537"/>
          </a:xfrm>
          <a:prstGeom prst="rect">
            <a:avLst/>
          </a:prstGeom>
          <a:noFill/>
          <a:ln w="12600">
            <a:solidFill>
              <a:srgbClr val="000000"/>
            </a:solidFill>
            <a:miter lim="800000"/>
            <a:headEnd/>
            <a:tailEnd/>
          </a:ln>
        </p:spPr>
      </p:sp>
      <p:sp>
        <p:nvSpPr>
          <p:cNvPr id="4101" name="Rectangle 5"/>
          <p:cNvSpPr>
            <a:spLocks noGrp="1" noChangeArrowheads="1"/>
          </p:cNvSpPr>
          <p:nvPr>
            <p:ph type="body"/>
          </p:nvPr>
        </p:nvSpPr>
        <p:spPr bwMode="auto">
          <a:xfrm>
            <a:off x="992188" y="3228975"/>
            <a:ext cx="7940675" cy="3057525"/>
          </a:xfrm>
          <a:prstGeom prst="rect">
            <a:avLst/>
          </a:prstGeom>
          <a:noFill/>
          <a:ln w="9525">
            <a:noFill/>
            <a:round/>
            <a:headEnd/>
            <a:tailEnd/>
          </a:ln>
          <a:effectLst/>
        </p:spPr>
        <p:txBody>
          <a:bodyPr vert="horz" wrap="square" lIns="95400" tIns="47880" rIns="95400" bIns="47880" numCol="1" anchor="t" anchorCtr="0" compatLnSpc="1">
            <a:prstTxWarp prst="textNoShape">
              <a:avLst/>
            </a:prstTxWarp>
          </a:bodyPr>
          <a:lstStyle/>
          <a:p>
            <a:pPr lvl="0"/>
            <a:endParaRPr lang="fr-FR" smtClean="0"/>
          </a:p>
        </p:txBody>
      </p:sp>
      <p:sp>
        <p:nvSpPr>
          <p:cNvPr id="4102" name="Text Box 6"/>
          <p:cNvSpPr txBox="1">
            <a:spLocks noChangeArrowheads="1"/>
          </p:cNvSpPr>
          <p:nvPr/>
        </p:nvSpPr>
        <p:spPr bwMode="auto">
          <a:xfrm>
            <a:off x="0" y="6456363"/>
            <a:ext cx="4302125" cy="339725"/>
          </a:xfrm>
          <a:prstGeom prst="rect">
            <a:avLst/>
          </a:prstGeom>
          <a:noFill/>
          <a:ln w="9525">
            <a:noFill/>
            <a:round/>
            <a:headEnd/>
            <a:tailEnd/>
          </a:ln>
          <a:effectLst/>
        </p:spPr>
        <p:txBody>
          <a:bodyPr wrap="none" anchor="ctr"/>
          <a:lstStyle/>
          <a:p>
            <a:endParaRPr lang="fr-FR"/>
          </a:p>
        </p:txBody>
      </p:sp>
      <p:sp>
        <p:nvSpPr>
          <p:cNvPr id="4103" name="Rectangle 7"/>
          <p:cNvSpPr>
            <a:spLocks noGrp="1" noChangeArrowheads="1"/>
          </p:cNvSpPr>
          <p:nvPr>
            <p:ph type="sldNum"/>
          </p:nvPr>
        </p:nvSpPr>
        <p:spPr bwMode="auto">
          <a:xfrm>
            <a:off x="5622925" y="6456363"/>
            <a:ext cx="4300538" cy="338137"/>
          </a:xfrm>
          <a:prstGeom prst="rect">
            <a:avLst/>
          </a:prstGeom>
          <a:noFill/>
          <a:ln w="9525">
            <a:noFill/>
            <a:round/>
            <a:headEnd/>
            <a:tailEnd/>
          </a:ln>
          <a:effectLst/>
        </p:spPr>
        <p:txBody>
          <a:bodyPr vert="horz" wrap="square" lIns="95400" tIns="47880" rIns="95400" bIns="47880" numCol="1" anchor="b" anchorCtr="0" compatLnSpc="1">
            <a:prstTxWarp prst="textNoShape">
              <a:avLst/>
            </a:prstTxWarp>
          </a:bodyPr>
          <a:lstStyle>
            <a:lvl1pPr algn="r" eaLnBrk="1" hangingPunct="1">
              <a:buSzPct val="45000"/>
              <a:buFont typeface="Wingdings" charset="2"/>
              <a:buNone/>
              <a:tabLst>
                <a:tab pos="723900" algn="l"/>
                <a:tab pos="1447800" algn="l"/>
                <a:tab pos="2171700" algn="l"/>
                <a:tab pos="2895600" algn="l"/>
                <a:tab pos="3619500" algn="l"/>
              </a:tabLst>
              <a:defRPr sz="1200">
                <a:solidFill>
                  <a:srgbClr val="000000"/>
                </a:solidFill>
                <a:latin typeface="Times New Roman" charset="0"/>
              </a:defRPr>
            </a:lvl1pPr>
          </a:lstStyle>
          <a:p>
            <a:fld id="{4AEE2D3D-DA9B-4BDB-A9B4-BDF5591EB221}" type="slidenum">
              <a:rPr lang="it-IT"/>
              <a:pPr/>
              <a:t>‹#›</a:t>
            </a:fld>
            <a:endParaRPr 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ＭＳ Ｐゴシック" charset="-128"/>
      </a:defRPr>
    </a:lvl1pPr>
    <a:lvl2pPr marL="37931725" indent="-37474525"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pitchFamily="16"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a:spLocks noGrp="1" noChangeArrowheads="1"/>
          </p:cNvSpPr>
          <p:nvPr>
            <p:ph type="sldNum" sz="quarter"/>
          </p:nvPr>
        </p:nvSpPr>
        <p:spPr>
          <a:noFill/>
        </p:spPr>
        <p:txBody>
          <a:bodyPr/>
          <a:lstStyle/>
          <a:p>
            <a:fld id="{A8F5C58C-C3A9-4F71-A74B-1BA75C61BD21}" type="slidenum">
              <a:rPr lang="it-IT"/>
              <a:pPr/>
              <a:t>1</a:t>
            </a:fld>
            <a:endParaRPr lang="it-IT"/>
          </a:p>
        </p:txBody>
      </p:sp>
      <p:sp>
        <p:nvSpPr>
          <p:cNvPr id="39939"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39940" name="Rectangle 2"/>
          <p:cNvSpPr>
            <a:spLocks noGrp="1" noChangeArrowheads="1"/>
          </p:cNvSpPr>
          <p:nvPr>
            <p:ph type="body" idx="1"/>
          </p:nvPr>
        </p:nvSpPr>
        <p:spPr>
          <a:xfrm>
            <a:off x="992188" y="3228975"/>
            <a:ext cx="7942262" cy="3059113"/>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mtClean="0">
              <a:latin typeface="Calibri" charset="0"/>
              <a:ea typeface="Microsoft YaHei" charset="-128"/>
            </a:endParaRPr>
          </a:p>
        </p:txBody>
      </p:sp>
      <p:sp>
        <p:nvSpPr>
          <p:cNvPr id="39941"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6A785AF-7E28-4264-BD29-790125806CD6}" type="slidenum">
              <a:rPr lang="en-US"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288FC3"/>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p:spPr>
        <p:txBody>
          <a:bodyPr/>
          <a:lstStyle/>
          <a:p>
            <a:fld id="{02DEDC34-ECB8-442B-9103-9050DAD3C76E}" type="slidenum">
              <a:rPr lang="it-IT"/>
              <a:pPr/>
              <a:t>10</a:t>
            </a:fld>
            <a:endParaRPr lang="it-IT"/>
          </a:p>
        </p:txBody>
      </p:sp>
      <p:sp>
        <p:nvSpPr>
          <p:cNvPr id="58371"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58372"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
        <p:nvSpPr>
          <p:cNvPr id="58373"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08ADE7E-D23C-43C5-8B6E-947EA0C257D9}"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it-IT" sz="1200">
              <a:solidFill>
                <a:srgbClr val="288FC3"/>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p:nvPr>
        </p:nvSpPr>
        <p:spPr>
          <a:noFill/>
        </p:spPr>
        <p:txBody>
          <a:bodyPr/>
          <a:lstStyle/>
          <a:p>
            <a:fld id="{0EDC1A2D-8391-4E31-B190-3F5EB424903C}" type="slidenum">
              <a:rPr lang="it-IT"/>
              <a:pPr/>
              <a:t>11</a:t>
            </a:fld>
            <a:endParaRPr lang="it-IT"/>
          </a:p>
        </p:txBody>
      </p:sp>
      <p:sp>
        <p:nvSpPr>
          <p:cNvPr id="60419"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60420"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Times New Roman" charset="0"/>
              </a:rPr>
              <a:t>Il s’agit de la même diapositive que celle utilisée dans le module quatre pour expliquer la méthode des coûts du cycle de vie. Il est tout de même pertinent de la réexpliquer ici puisqu’elle constitue l’un des aspects les plus complexes de la DVP, une méthode avec laquelle les participants devront être familiarisés à la fin du séminaire de formation.</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 </a:t>
            </a:r>
          </a:p>
        </p:txBody>
      </p:sp>
      <p:sp>
        <p:nvSpPr>
          <p:cNvPr id="60421"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89FF8DE-FB3D-48B8-8B10-9F543DC37498}"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it-IT" sz="1200">
              <a:solidFill>
                <a:srgbClr val="288FC3"/>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p:nvPr>
        </p:nvSpPr>
        <p:spPr>
          <a:noFill/>
        </p:spPr>
        <p:txBody>
          <a:bodyPr/>
          <a:lstStyle/>
          <a:p>
            <a:fld id="{268537C3-8553-4336-9B04-06404CAA667E}" type="slidenum">
              <a:rPr lang="it-IT"/>
              <a:pPr/>
              <a:t>12</a:t>
            </a:fld>
            <a:endParaRPr lang="it-IT"/>
          </a:p>
        </p:txBody>
      </p:sp>
      <p:sp>
        <p:nvSpPr>
          <p:cNvPr id="62467"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62468"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parties suivantes sont structurées sous forme de quiz rapide afin de s'assurer que les participants ont bien intégré les informations transmises concernant la DVP et les différentes options qu'elle propose</a:t>
            </a:r>
            <a:r>
              <a:rPr lang="it-IT" smtClean="0">
                <a:latin typeface="Calibri" charset="0"/>
                <a:ea typeface="Microsoft YaHei" charset="-128"/>
              </a:rPr>
              <a:t>. </a:t>
            </a:r>
          </a:p>
        </p:txBody>
      </p:sp>
      <p:sp>
        <p:nvSpPr>
          <p:cNvPr id="62469"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1119759-77CF-4000-A843-C1687EE11D66}"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it-IT" sz="1200">
              <a:solidFill>
                <a:srgbClr val="288FC3"/>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p:nvPr>
        </p:nvSpPr>
        <p:spPr>
          <a:noFill/>
        </p:spPr>
        <p:txBody>
          <a:bodyPr/>
          <a:lstStyle/>
          <a:p>
            <a:fld id="{D3E9DDF4-AEC5-4FCF-9665-8A0E4CBDA37B}" type="slidenum">
              <a:rPr lang="it-IT"/>
              <a:pPr/>
              <a:t>13</a:t>
            </a:fld>
            <a:endParaRPr lang="it-IT"/>
          </a:p>
        </p:txBody>
      </p:sp>
      <p:sp>
        <p:nvSpPr>
          <p:cNvPr id="64515"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64516"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parties suivantes sont structurées sous forme de quiz rapide afin de s'assurer que les participants ont bien intégré les informations transmises concernant la DVP et les différentes options qu'elle propose</a:t>
            </a:r>
            <a:r>
              <a:rPr lang="it-IT" smtClean="0">
                <a:latin typeface="Calibri" charset="0"/>
                <a:ea typeface="Microsoft YaHei" charset="-128"/>
              </a:rPr>
              <a:t>. </a:t>
            </a:r>
          </a:p>
        </p:txBody>
      </p:sp>
      <p:sp>
        <p:nvSpPr>
          <p:cNvPr id="64517"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94D7DEA-3682-4450-9CE9-DEEBED2741CD}"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it-IT" sz="1200">
              <a:solidFill>
                <a:srgbClr val="288FC3"/>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p:nvPr>
        </p:nvSpPr>
        <p:spPr>
          <a:noFill/>
        </p:spPr>
        <p:txBody>
          <a:bodyPr/>
          <a:lstStyle/>
          <a:p>
            <a:fld id="{C468E1DC-EB9B-4F42-9EE3-7190D1B74A41}" type="slidenum">
              <a:rPr lang="it-IT"/>
              <a:pPr/>
              <a:t>14</a:t>
            </a:fld>
            <a:endParaRPr lang="it-IT"/>
          </a:p>
        </p:txBody>
      </p:sp>
      <p:sp>
        <p:nvSpPr>
          <p:cNvPr id="66563"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66564" name="Text Box 2"/>
          <p:cNvSpPr>
            <a:spLocks noGrp="1" noChangeArrowheads="1"/>
          </p:cNvSpPr>
          <p:nvPr>
            <p:ph type="body" idx="1"/>
          </p:nvPr>
        </p:nvSpPr>
        <p:spPr>
          <a:xfrm>
            <a:off x="1057275" y="3240088"/>
            <a:ext cx="7942263" cy="3059112"/>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parties suivantes sont structurées sous forme de quiz rapide afin de s'assurer que les participants ont bien intégré les informations transmises concernant la DVP et les différentes options qu'elle propose</a:t>
            </a:r>
            <a:r>
              <a:rPr lang="it-IT" smtClean="0">
                <a:latin typeface="Calibri" charset="0"/>
                <a:ea typeface="Microsoft YaHei" charset="-128"/>
              </a:rPr>
              <a:t>. </a:t>
            </a:r>
          </a:p>
        </p:txBody>
      </p:sp>
      <p:sp>
        <p:nvSpPr>
          <p:cNvPr id="66565"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4EEC7DE-2C6B-4B6B-8B39-8F2E43F20841}"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it-IT" sz="1200">
              <a:solidFill>
                <a:srgbClr val="288FC3"/>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p:nvPr>
        </p:nvSpPr>
        <p:spPr>
          <a:noFill/>
        </p:spPr>
        <p:txBody>
          <a:bodyPr/>
          <a:lstStyle/>
          <a:p>
            <a:fld id="{C25FAA36-7415-4CB9-AD17-708389D8F175}" type="slidenum">
              <a:rPr lang="it-IT"/>
              <a:pPr/>
              <a:t>15</a:t>
            </a:fld>
            <a:endParaRPr lang="it-IT"/>
          </a:p>
        </p:txBody>
      </p:sp>
      <p:sp>
        <p:nvSpPr>
          <p:cNvPr id="68611"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68612"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parties suivantes sont structurées sous forme de quiz rapide afin de s'assurer que les participants ont bien intégré les informations transmises concernant la DVP et les différentes options qu'elle propose</a:t>
            </a:r>
            <a:r>
              <a:rPr lang="it-IT" smtClean="0">
                <a:latin typeface="Calibri" charset="0"/>
                <a:ea typeface="Microsoft YaHei" charset="-128"/>
              </a:rPr>
              <a:t>. </a:t>
            </a:r>
          </a:p>
        </p:txBody>
      </p:sp>
      <p:sp>
        <p:nvSpPr>
          <p:cNvPr id="68613"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B7053A6-02C1-484E-9CEF-461DF905F415}"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it-IT" sz="1200">
              <a:solidFill>
                <a:srgbClr val="288FC3"/>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p:nvPr>
        </p:nvSpPr>
        <p:spPr>
          <a:noFill/>
        </p:spPr>
        <p:txBody>
          <a:bodyPr/>
          <a:lstStyle/>
          <a:p>
            <a:fld id="{9C96F36D-BD91-4B47-A547-71997FB924EC}" type="slidenum">
              <a:rPr lang="it-IT"/>
              <a:pPr/>
              <a:t>16</a:t>
            </a:fld>
            <a:endParaRPr lang="it-IT"/>
          </a:p>
        </p:txBody>
      </p:sp>
      <p:sp>
        <p:nvSpPr>
          <p:cNvPr id="70659"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70660"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parties suivantes sont structurées sous forme de quiz rapide afin de s'assurer que les participants ont bien intégré les informations transmises concernant la DVP et les différentes options qu'elle propose</a:t>
            </a:r>
            <a:r>
              <a:rPr lang="it-IT" smtClean="0">
                <a:latin typeface="Calibri" charset="0"/>
                <a:ea typeface="Microsoft YaHei" charset="-128"/>
              </a:rPr>
              <a:t>. </a:t>
            </a:r>
          </a:p>
        </p:txBody>
      </p:sp>
      <p:sp>
        <p:nvSpPr>
          <p:cNvPr id="70661"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C1BB5E0-F213-4DFC-B636-08DB21945C57}"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it-IT" sz="1200">
              <a:solidFill>
                <a:srgbClr val="288FC3"/>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p:nvPr>
        </p:nvSpPr>
        <p:spPr>
          <a:noFill/>
        </p:spPr>
        <p:txBody>
          <a:bodyPr/>
          <a:lstStyle/>
          <a:p>
            <a:fld id="{24E4CD20-255C-4564-A03B-8A3AE6B6C631}" type="slidenum">
              <a:rPr lang="it-IT"/>
              <a:pPr/>
              <a:t>17</a:t>
            </a:fld>
            <a:endParaRPr lang="it-IT"/>
          </a:p>
        </p:txBody>
      </p:sp>
      <p:sp>
        <p:nvSpPr>
          <p:cNvPr id="72707"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72708" name="Rectangle 2"/>
          <p:cNvSpPr>
            <a:spLocks noGrp="1" noChangeArrowheads="1"/>
          </p:cNvSpPr>
          <p:nvPr>
            <p:ph type="body" idx="1"/>
          </p:nvPr>
        </p:nvSpPr>
        <p:spPr>
          <a:xfrm>
            <a:off x="992188" y="3228975"/>
            <a:ext cx="7942262" cy="3059113"/>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72709"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67EF7CB-918F-4C79-A4DF-E57D81818607}"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it-IT" sz="1200">
              <a:solidFill>
                <a:srgbClr val="288FC3"/>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p:nvPr>
        </p:nvSpPr>
        <p:spPr>
          <a:noFill/>
        </p:spPr>
        <p:txBody>
          <a:bodyPr/>
          <a:lstStyle/>
          <a:p>
            <a:fld id="{8EEDA536-AB8C-49A5-ADF0-469F30F03900}" type="slidenum">
              <a:rPr lang="it-IT"/>
              <a:pPr/>
              <a:t>18</a:t>
            </a:fld>
            <a:endParaRPr lang="it-IT"/>
          </a:p>
        </p:txBody>
      </p:sp>
      <p:sp>
        <p:nvSpPr>
          <p:cNvPr id="74755"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74756" name="Rectangle 2"/>
          <p:cNvSpPr>
            <a:spLocks noGrp="1" noChangeArrowheads="1"/>
          </p:cNvSpPr>
          <p:nvPr>
            <p:ph type="body" idx="1"/>
          </p:nvPr>
        </p:nvSpPr>
        <p:spPr>
          <a:xfrm>
            <a:off x="992188" y="3228975"/>
            <a:ext cx="7942262" cy="3059113"/>
          </a:xfrm>
          <a:noFill/>
          <a:ln/>
        </p:spPr>
        <p:txBody>
          <a:bodyPr wrap="none" anchor="ctr"/>
          <a:lstStyle/>
          <a:p>
            <a:pPr>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74757"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DD4F70-629F-43EA-A316-70C41496D481}"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it-IT" sz="1200">
              <a:solidFill>
                <a:srgbClr val="288FC3"/>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p:nvPr>
        </p:nvSpPr>
        <p:spPr>
          <a:noFill/>
        </p:spPr>
        <p:txBody>
          <a:bodyPr/>
          <a:lstStyle/>
          <a:p>
            <a:fld id="{CF45B697-CA8C-47BD-9D24-568C30931F61}" type="slidenum">
              <a:rPr lang="it-IT"/>
              <a:pPr/>
              <a:t>19</a:t>
            </a:fld>
            <a:endParaRPr lang="it-IT"/>
          </a:p>
        </p:txBody>
      </p:sp>
      <p:sp>
        <p:nvSpPr>
          <p:cNvPr id="76803"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76804" name="Rectangle 2"/>
          <p:cNvSpPr>
            <a:spLocks noGrp="1" noChangeArrowheads="1"/>
          </p:cNvSpPr>
          <p:nvPr>
            <p:ph type="body" idx="1"/>
          </p:nvPr>
        </p:nvSpPr>
        <p:spPr>
          <a:xfrm>
            <a:off x="992188" y="3228975"/>
            <a:ext cx="7942262" cy="3059113"/>
          </a:xfrm>
          <a:noFill/>
          <a:ln/>
        </p:spPr>
        <p:txBody>
          <a:bodyPr wrap="none" anchor="ctr"/>
          <a:lstStyle/>
          <a:p>
            <a:pPr>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76805"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0F5838B-40EC-443F-B995-64FF0D8B65FC}"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it-IT" sz="1200">
              <a:solidFill>
                <a:srgbClr val="288FC3"/>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p:spPr>
        <p:txBody>
          <a:bodyPr/>
          <a:lstStyle/>
          <a:p>
            <a:fld id="{CB308D77-8BEB-4986-A571-17907B582830}" type="slidenum">
              <a:rPr lang="it-IT"/>
              <a:pPr/>
              <a:t>2</a:t>
            </a:fld>
            <a:endParaRPr lang="it-IT"/>
          </a:p>
        </p:txBody>
      </p:sp>
      <p:sp>
        <p:nvSpPr>
          <p:cNvPr id="41987"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41988" name="Rectangle 2"/>
          <p:cNvSpPr>
            <a:spLocks noGrp="1" noChangeArrowheads="1"/>
          </p:cNvSpPr>
          <p:nvPr>
            <p:ph type="body" idx="1"/>
          </p:nvPr>
        </p:nvSpPr>
        <p:spPr>
          <a:xfrm>
            <a:off x="992188" y="3228975"/>
            <a:ext cx="7942262" cy="3059113"/>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41989"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886A923-75AB-4CCE-B37F-84CCBEDFB572}"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it-IT" sz="1200">
              <a:solidFill>
                <a:srgbClr val="288FC3"/>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p:nvPr>
        </p:nvSpPr>
        <p:spPr>
          <a:noFill/>
        </p:spPr>
        <p:txBody>
          <a:bodyPr/>
          <a:lstStyle/>
          <a:p>
            <a:fld id="{DED7D6E4-8284-4C1E-B65D-E0DAE370A696}" type="slidenum">
              <a:rPr lang="it-IT"/>
              <a:pPr/>
              <a:t>20</a:t>
            </a:fld>
            <a:endParaRPr lang="it-IT"/>
          </a:p>
        </p:txBody>
      </p:sp>
      <p:sp>
        <p:nvSpPr>
          <p:cNvPr id="78851" name="Rectangle 1"/>
          <p:cNvSpPr>
            <a:spLocks noGrp="1" noRot="1" noChangeAspect="1" noChangeArrowheads="1" noTextEdit="1"/>
          </p:cNvSpPr>
          <p:nvPr>
            <p:ph type="sldImg"/>
          </p:nvPr>
        </p:nvSpPr>
        <p:spPr>
          <a:xfrm>
            <a:off x="3111500" y="395288"/>
            <a:ext cx="3703638" cy="2778125"/>
          </a:xfrm>
          <a:solidFill>
            <a:srgbClr val="FFFFFF"/>
          </a:solidFill>
          <a:ln/>
        </p:spPr>
      </p:sp>
      <p:sp>
        <p:nvSpPr>
          <p:cNvPr id="78852"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p:nvPr>
        </p:nvSpPr>
        <p:spPr>
          <a:noFill/>
        </p:spPr>
        <p:txBody>
          <a:bodyPr/>
          <a:lstStyle/>
          <a:p>
            <a:fld id="{94755FCC-825D-4237-92A2-9B77FF36A890}" type="slidenum">
              <a:rPr lang="it-IT"/>
              <a:pPr/>
              <a:t>21</a:t>
            </a:fld>
            <a:endParaRPr lang="it-IT"/>
          </a:p>
        </p:txBody>
      </p:sp>
      <p:sp>
        <p:nvSpPr>
          <p:cNvPr id="80899"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80900"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 P. ex. : certains véhicules peuvent avoir des taux d'émissions plus élevés que la moyenne, d’autres des taux plus faibles, mais la moyenne de l’ensemble ne dépasse pas le niveau maximum fixé.</a:t>
            </a:r>
          </a:p>
        </p:txBody>
      </p:sp>
      <p:sp>
        <p:nvSpPr>
          <p:cNvPr id="80901"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D99235D-E890-4D13-A586-A74F858643F4}"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it-IT" sz="1200">
              <a:solidFill>
                <a:srgbClr val="288FC3"/>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p:nvPr>
        </p:nvSpPr>
        <p:spPr>
          <a:noFill/>
        </p:spPr>
        <p:txBody>
          <a:bodyPr/>
          <a:lstStyle/>
          <a:p>
            <a:fld id="{B7BC0007-A108-4DA2-BB68-00CC65491C4B}" type="slidenum">
              <a:rPr lang="it-IT"/>
              <a:pPr/>
              <a:t>22</a:t>
            </a:fld>
            <a:endParaRPr lang="it-IT"/>
          </a:p>
        </p:txBody>
      </p:sp>
      <p:sp>
        <p:nvSpPr>
          <p:cNvPr id="82947"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82948"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u="sng" smtClean="0">
                <a:latin typeface="Calibri" charset="0"/>
                <a:ea typeface="Microsoft YaHei" charset="-128"/>
              </a:rPr>
              <a:t>Pas de valeurs minimums fixées</a:t>
            </a:r>
            <a:r>
              <a:rPr lang="fr-FR" smtClean="0">
                <a:latin typeface="Calibri" charset="0"/>
                <a:ea typeface="Microsoft YaHei" charset="-128"/>
              </a:rPr>
              <a:t> – cela est dû à l'hétérogénéité des ressources disponibles, des degrés de développement des marchés etc. des États membres de l'UE. L'efficacité énergétique, le CO</a:t>
            </a:r>
            <a:r>
              <a:rPr lang="fr-FR" baseline="-25000" smtClean="0">
                <a:latin typeface="Calibri" charset="0"/>
                <a:ea typeface="Microsoft YaHei" charset="-128"/>
              </a:rPr>
              <a:t>2</a:t>
            </a:r>
            <a:r>
              <a:rPr lang="fr-FR" smtClean="0">
                <a:latin typeface="Calibri" charset="0"/>
                <a:ea typeface="Microsoft YaHei" charset="-128"/>
              </a:rPr>
              <a:t> et les polluants atmosphériques locaux doivent « être pris en compte » en tant que facteurs déterminants dans la décision d'achat, mais il n'est pas précisé dans quelle mesure.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Ce problème ne peut pas être nécessairement résolu en recourant à la législation sur les normes Euro et les limitations de CO</a:t>
            </a:r>
            <a:r>
              <a:rPr lang="fr-FR" baseline="-25000" smtClean="0">
                <a:latin typeface="Calibri" charset="0"/>
                <a:ea typeface="Microsoft YaHei" charset="-128"/>
              </a:rPr>
              <a:t>2</a:t>
            </a:r>
            <a:r>
              <a:rPr lang="fr-FR" smtClean="0">
                <a:latin typeface="Calibri" charset="0"/>
                <a:ea typeface="Microsoft YaHei" charset="-128"/>
              </a:rPr>
              <a:t> , qui ne s'appliquent qu’aux véhicules neufs alors que de nombreux  pays achètent des véhicules</a:t>
            </a:r>
            <a:r>
              <a:rPr lang="fr-FR" b="1" smtClean="0">
                <a:latin typeface="Calibri" charset="0"/>
                <a:ea typeface="Microsoft YaHei" charset="-128"/>
              </a:rPr>
              <a:t> d'occasion</a:t>
            </a:r>
            <a:r>
              <a:rPr lang="fr-FR" smtClean="0">
                <a:latin typeface="Calibri" charset="0"/>
                <a:ea typeface="Microsoft YaHei" charset="-128"/>
              </a:rPr>
              <a:t>.</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mtClean="0">
              <a:latin typeface="Calibri" charset="0"/>
              <a:ea typeface="Microsoft YaHei" charset="-128"/>
            </a:endParaRP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La Suède a défini au niveau national un véhicule type considéré « respectueux de l'environnement » et a adapté ce critère de qualité aux biocarburants car ils représentent un marché développé et prometteur – certains administrations comme Växjö ont défini leur propre « véhicule type respectueux de l'environnement », qui répond toutefois à des exigences inférieures aux exigences nationales.</a:t>
            </a:r>
            <a:endParaRPr lang="fr-FR" u="sng" smtClean="0">
              <a:latin typeface="Calibri" charset="0"/>
              <a:ea typeface="Microsoft YaHei" charset="-128"/>
            </a:endParaRPr>
          </a:p>
        </p:txBody>
      </p:sp>
      <p:sp>
        <p:nvSpPr>
          <p:cNvPr id="82949"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14793AC-3178-40C0-BF90-7E051B2EF223}"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it-IT" sz="1200">
              <a:solidFill>
                <a:srgbClr val="288FC3"/>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p:nvPr>
        </p:nvSpPr>
        <p:spPr>
          <a:noFill/>
        </p:spPr>
        <p:txBody>
          <a:bodyPr/>
          <a:lstStyle/>
          <a:p>
            <a:fld id="{86735848-D8D0-4744-BAE7-C54786CB6920}" type="slidenum">
              <a:rPr lang="it-IT"/>
              <a:pPr/>
              <a:t>23</a:t>
            </a:fld>
            <a:endParaRPr lang="it-IT"/>
          </a:p>
        </p:txBody>
      </p:sp>
      <p:sp>
        <p:nvSpPr>
          <p:cNvPr id="84995"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84996" name="Rectangle 2"/>
          <p:cNvSpPr>
            <a:spLocks noGrp="1" noChangeArrowheads="1"/>
          </p:cNvSpPr>
          <p:nvPr>
            <p:ph type="body" idx="1"/>
          </p:nvPr>
        </p:nvSpPr>
        <p:spPr>
          <a:xfrm>
            <a:off x="992188" y="3228975"/>
            <a:ext cx="7942262" cy="3059113"/>
          </a:xfrm>
          <a:noFill/>
          <a:ln/>
        </p:spPr>
        <p:txBody>
          <a:bodyPr wrap="none" anchor="ct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84997"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2661AE9-51FB-4CEA-90FC-EC1397EB4822}"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23</a:t>
            </a:fld>
            <a:endParaRPr lang="it-IT" sz="1200">
              <a:solidFill>
                <a:srgbClr val="288FC3"/>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p:nvPr>
        </p:nvSpPr>
        <p:spPr>
          <a:noFill/>
        </p:spPr>
        <p:txBody>
          <a:bodyPr/>
          <a:lstStyle/>
          <a:p>
            <a:fld id="{25A3E58E-1217-442F-B76C-75998711C6AD}" type="slidenum">
              <a:rPr lang="it-IT"/>
              <a:pPr/>
              <a:t>24</a:t>
            </a:fld>
            <a:endParaRPr lang="it-IT"/>
          </a:p>
        </p:txBody>
      </p:sp>
      <p:sp>
        <p:nvSpPr>
          <p:cNvPr id="87043"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87044" name="Text Box 2"/>
          <p:cNvSpPr>
            <a:spLocks noGrp="1" noChangeArrowheads="1"/>
          </p:cNvSpPr>
          <p:nvPr>
            <p:ph type="body" idx="1"/>
          </p:nvPr>
        </p:nvSpPr>
        <p:spPr>
          <a:xfrm>
            <a:off x="992188" y="3228975"/>
            <a:ext cx="7942262" cy="3163888"/>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 Il ne suffit pas de respecter cette législation pour être conforme à la DVP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mtClean="0">
              <a:latin typeface="Calibri" charset="0"/>
              <a:ea typeface="Microsoft YaHei" charset="-128"/>
            </a:endParaRP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Actuellement, les voitures et les véhicules de livraison légers neufs (types M1, M2, N1 et N2 d’une masse de référence inférieure à 2 610 kg) doivent respecter la norme Euro 5. La norme Euro 6 sera progressivement introduite entre 2014 et 2016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1</a:t>
            </a:r>
            <a:r>
              <a:rPr lang="fr-FR" baseline="30000" smtClean="0">
                <a:latin typeface="Calibri" charset="0"/>
                <a:ea typeface="Microsoft YaHei" charset="-128"/>
              </a:rPr>
              <a:t>er</a:t>
            </a:r>
            <a:r>
              <a:rPr lang="fr-FR" smtClean="0">
                <a:latin typeface="Calibri" charset="0"/>
                <a:ea typeface="Microsoft YaHei" charset="-128"/>
              </a:rPr>
              <a:t> sept. 2014 : Tous les nouveaux </a:t>
            </a:r>
            <a:r>
              <a:rPr lang="fr-FR" i="1" smtClean="0">
                <a:latin typeface="Calibri" charset="0"/>
                <a:ea typeface="Microsoft YaHei" charset="-128"/>
              </a:rPr>
              <a:t>modèles</a:t>
            </a:r>
            <a:r>
              <a:rPr lang="fr-FR" smtClean="0">
                <a:latin typeface="Calibri" charset="0"/>
                <a:ea typeface="Microsoft YaHei" charset="-128"/>
              </a:rPr>
              <a:t> M1 et N1 de classe I </a:t>
            </a:r>
          </a:p>
          <a:p>
            <a:pPr>
              <a:spcBef>
                <a:spcPts val="450"/>
              </a:spcBef>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1</a:t>
            </a:r>
            <a:r>
              <a:rPr lang="fr-FR" baseline="30000" smtClean="0">
                <a:latin typeface="Calibri" charset="0"/>
                <a:ea typeface="Microsoft YaHei" charset="-128"/>
              </a:rPr>
              <a:t>er</a:t>
            </a:r>
            <a:r>
              <a:rPr lang="fr-FR" smtClean="0">
                <a:latin typeface="Calibri" charset="0"/>
                <a:ea typeface="Microsoft YaHei" charset="-128"/>
              </a:rPr>
              <a:t> sept. 2015 : Tous les nouveaux </a:t>
            </a:r>
            <a:r>
              <a:rPr lang="fr-FR" i="1" smtClean="0">
                <a:latin typeface="Calibri" charset="0"/>
                <a:ea typeface="Microsoft YaHei" charset="-128"/>
              </a:rPr>
              <a:t>modèles</a:t>
            </a:r>
            <a:r>
              <a:rPr lang="fr-FR" smtClean="0">
                <a:latin typeface="Calibri" charset="0"/>
                <a:ea typeface="Microsoft YaHei" charset="-128"/>
              </a:rPr>
              <a:t> N1 de classe II et III ; tous les nouveaux </a:t>
            </a:r>
            <a:r>
              <a:rPr lang="fr-FR" i="1" smtClean="0">
                <a:latin typeface="Calibri" charset="0"/>
                <a:ea typeface="Microsoft YaHei" charset="-128"/>
              </a:rPr>
              <a:t>véhicules</a:t>
            </a:r>
            <a:r>
              <a:rPr lang="fr-FR" smtClean="0">
                <a:latin typeface="Calibri" charset="0"/>
                <a:ea typeface="Microsoft YaHei" charset="-128"/>
              </a:rPr>
              <a:t> M1 et N1 de classe I</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1</a:t>
            </a:r>
            <a:r>
              <a:rPr lang="fr-FR" baseline="30000" smtClean="0">
                <a:latin typeface="Calibri" charset="0"/>
                <a:ea typeface="Microsoft YaHei" charset="-128"/>
              </a:rPr>
              <a:t>er</a:t>
            </a:r>
            <a:r>
              <a:rPr lang="fr-FR" smtClean="0">
                <a:latin typeface="Calibri" charset="0"/>
                <a:ea typeface="Microsoft YaHei" charset="-128"/>
              </a:rPr>
              <a:t> sept. 2016 : Tous les nouveaux </a:t>
            </a:r>
            <a:r>
              <a:rPr lang="fr-FR" i="1" smtClean="0">
                <a:latin typeface="Calibri" charset="0"/>
                <a:ea typeface="Microsoft YaHei" charset="-128"/>
              </a:rPr>
              <a:t>véhicules</a:t>
            </a:r>
            <a:r>
              <a:rPr lang="fr-FR" smtClean="0">
                <a:latin typeface="Calibri" charset="0"/>
                <a:ea typeface="Microsoft YaHei" charset="-128"/>
              </a:rPr>
              <a:t> N1 de classe II et III</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Depuis le 1</a:t>
            </a:r>
            <a:r>
              <a:rPr lang="fr-FR" baseline="30000" smtClean="0">
                <a:latin typeface="Calibri" charset="0"/>
                <a:ea typeface="Microsoft YaHei" charset="-128"/>
              </a:rPr>
              <a:t>er</a:t>
            </a:r>
            <a:r>
              <a:rPr lang="fr-FR" smtClean="0">
                <a:latin typeface="Calibri" charset="0"/>
                <a:ea typeface="Microsoft YaHei" charset="-128"/>
              </a:rPr>
              <a:t> janvier 2014, tous les véhicules utilitaires lourds neufs (catégories M1, M2 &amp; 3, N1, N2 &amp; 3 d’une masse de référence supérieure à 2 610 kg) doivent respecter la norme Euro VI.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Voir section 6 pour des informations sur la classification UE des véhicules</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normes Euro pour véhicules utilitaires lourds sont souvent exprimées en chiffres romains et celles relatives aux véhicules utilitaires légers en chiffres arabes.</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87045"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A1D7AE2-F7D9-42E7-A460-9B560F13A878}"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24</a:t>
            </a:fld>
            <a:endParaRPr lang="it-IT" sz="1200">
              <a:solidFill>
                <a:srgbClr val="288FC3"/>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p:spPr>
        <p:txBody>
          <a:bodyPr/>
          <a:lstStyle/>
          <a:p>
            <a:fld id="{2C743E74-F1F7-4061-B78D-076E34A2AD32}" type="slidenum">
              <a:rPr lang="it-IT"/>
              <a:pPr/>
              <a:t>25</a:t>
            </a:fld>
            <a:endParaRPr lang="it-IT"/>
          </a:p>
        </p:txBody>
      </p:sp>
      <p:sp>
        <p:nvSpPr>
          <p:cNvPr id="89091"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89092"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*N1 = Véhicules de livraison jusqu'à 3,5 tonnes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mtClean="0">
              <a:latin typeface="Calibri" charset="0"/>
              <a:ea typeface="Microsoft YaHei" charset="-128"/>
            </a:endParaRP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**Les constructeurs doivent atteindre cet objectif comme moyenne pour l’ensemble de leur parc, et non pas pour chaque véhicule individuel. L'objectif doit être atteint progressivement sur une période de 4 ans. En 2012, </a:t>
            </a:r>
            <a:r>
              <a:rPr lang="fr-FR" smtClean="0">
                <a:solidFill>
                  <a:schemeClr val="tx1"/>
                </a:solidFill>
                <a:latin typeface="Calibri" charset="0"/>
                <a:ea typeface="Microsoft YaHei" charset="-128"/>
              </a:rPr>
              <a:t>une moyenne de 65% </a:t>
            </a:r>
            <a:r>
              <a:rPr lang="fr-FR" smtClean="0">
                <a:latin typeface="Calibri" charset="0"/>
                <a:ea typeface="Microsoft YaHei" charset="-128"/>
              </a:rPr>
              <a:t>des véhicules nouvellement enregistrés par fabricant doivent respecter cette valeur limite ; en 2013 : 75% ; en 2014 : 85% ; en 2015 : 100%.</a:t>
            </a:r>
          </a:p>
          <a:p>
            <a:pPr>
              <a:spcBef>
                <a:spcPts val="450"/>
              </a:spcBef>
              <a:buFont typeface="Calibri"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89093"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9819077-5172-45E4-BB95-5CCCAE0172BE}"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25</a:t>
            </a:fld>
            <a:endParaRPr lang="it-IT" sz="1200">
              <a:solidFill>
                <a:srgbClr val="288FC3"/>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p:spPr>
        <p:txBody>
          <a:bodyPr/>
          <a:lstStyle/>
          <a:p>
            <a:fld id="{2AAE54A3-18B9-4EF8-8AC0-424576E474B5}" type="slidenum">
              <a:rPr lang="it-IT"/>
              <a:pPr/>
              <a:t>26</a:t>
            </a:fld>
            <a:endParaRPr lang="it-IT"/>
          </a:p>
        </p:txBody>
      </p:sp>
      <p:sp>
        <p:nvSpPr>
          <p:cNvPr id="91139"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91140"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Réponses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mtClean="0">
              <a:latin typeface="Calibri" charset="0"/>
              <a:ea typeface="Microsoft YaHei" charset="-128"/>
            </a:endParaRP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***158,7g CO</a:t>
            </a:r>
            <a:r>
              <a:rPr lang="fr-FR" baseline="-25000" smtClean="0">
                <a:latin typeface="Calibri" charset="0"/>
                <a:ea typeface="Microsoft YaHei" charset="-128"/>
              </a:rPr>
              <a:t>2</a:t>
            </a:r>
            <a:r>
              <a:rPr lang="fr-FR" smtClean="0">
                <a:latin typeface="Calibri" charset="0"/>
                <a:ea typeface="Microsoft YaHei" charset="-128"/>
              </a:rPr>
              <a:t>/km pour les voitures particulières et 203g CO</a:t>
            </a:r>
            <a:r>
              <a:rPr lang="fr-FR" baseline="-25000" smtClean="0">
                <a:latin typeface="Calibri" charset="0"/>
                <a:ea typeface="Microsoft YaHei" charset="-128"/>
              </a:rPr>
              <a:t>2</a:t>
            </a:r>
            <a:r>
              <a:rPr lang="fr-FR" smtClean="0">
                <a:latin typeface="Calibri" charset="0"/>
                <a:ea typeface="Microsoft YaHei" charset="-128"/>
              </a:rPr>
              <a:t>/km pour les véhicules utilitaires légers.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a:p>
            <a:pPr>
              <a:spcBef>
                <a:spcPts val="450"/>
              </a:spcBef>
              <a:buFont typeface="Calibri"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91141"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37DAC9A-204E-4D42-AC28-CC3942F2AC21}"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a:t>
            </a:fld>
            <a:endParaRPr lang="it-IT" sz="1200">
              <a:solidFill>
                <a:srgbClr val="288FC3"/>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p:spPr>
        <p:txBody>
          <a:bodyPr/>
          <a:lstStyle/>
          <a:p>
            <a:fld id="{433CE3A0-5631-47E2-ABFA-042FCC13F747}" type="slidenum">
              <a:rPr lang="it-IT"/>
              <a:pPr/>
              <a:t>27</a:t>
            </a:fld>
            <a:endParaRPr lang="it-IT"/>
          </a:p>
        </p:txBody>
      </p:sp>
      <p:sp>
        <p:nvSpPr>
          <p:cNvPr id="93187"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93188"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mtClean="0">
                <a:latin typeface="Calibri" charset="0"/>
                <a:ea typeface="Microsoft YaHei" charset="-128"/>
              </a:rPr>
              <a:t>*</a:t>
            </a:r>
            <a:r>
              <a:rPr lang="fr-FR" smtClean="0">
                <a:latin typeface="Calibri" charset="0"/>
                <a:ea typeface="Microsoft YaHei" charset="-128"/>
              </a:rPr>
              <a:t>De nombreux pays de l’Union européenne ont adopté le design connu caractéristique de l’étiquetage énergétique de l'UE. Cela n'est cependant pas obligatoire et d'autres pays ont utilisé leur propre design. Certains États membres (par ex. le Royaume-Uni) ont également élaboré une base de données accessible à tous, qui fournit les chiffres des émissions de CO</a:t>
            </a:r>
            <a:r>
              <a:rPr lang="fr-FR" baseline="-25000" smtClean="0">
                <a:latin typeface="Calibri" charset="0"/>
                <a:ea typeface="Microsoft YaHei" charset="-128"/>
              </a:rPr>
              <a:t>2</a:t>
            </a:r>
            <a:r>
              <a:rPr lang="fr-FR" smtClean="0">
                <a:latin typeface="Calibri" charset="0"/>
                <a:ea typeface="Microsoft YaHei" charset="-128"/>
              </a:rPr>
              <a:t> et la consommation de carburant de tous les véhicules utilitaires légers.</a:t>
            </a:r>
          </a:p>
        </p:txBody>
      </p:sp>
      <p:sp>
        <p:nvSpPr>
          <p:cNvPr id="93189"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C0D3D34-9C33-4397-B823-406EE157CCF3}"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27</a:t>
            </a:fld>
            <a:endParaRPr lang="it-IT" sz="1200">
              <a:solidFill>
                <a:srgbClr val="288FC3"/>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p:spPr>
        <p:txBody>
          <a:bodyPr/>
          <a:lstStyle/>
          <a:p>
            <a:fld id="{38F1BE0A-ED0F-4F4F-9937-267366F3B01D}" type="slidenum">
              <a:rPr lang="it-IT"/>
              <a:pPr/>
              <a:t>28</a:t>
            </a:fld>
            <a:endParaRPr lang="it-IT"/>
          </a:p>
        </p:txBody>
      </p:sp>
      <p:sp>
        <p:nvSpPr>
          <p:cNvPr id="95235"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95236"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solidFill>
                  <a:srgbClr val="87888A"/>
                </a:solidFill>
                <a:latin typeface="Calibri" charset="0"/>
                <a:ea typeface="Microsoft YaHei" charset="-128"/>
              </a:rPr>
              <a:t>*depuis l'entrée en vigueur de la norme  Euro VI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mtClean="0">
              <a:solidFill>
                <a:srgbClr val="87888A"/>
              </a:solidFill>
              <a:latin typeface="Calibri" charset="0"/>
              <a:ea typeface="Microsoft YaHei" charset="-128"/>
            </a:endParaRPr>
          </a:p>
          <a:p>
            <a:pPr>
              <a:spcBef>
                <a:spcPts val="900"/>
              </a:spcBef>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solidFill>
                  <a:srgbClr val="87888A"/>
                </a:solidFill>
                <a:latin typeface="Calibri" charset="0"/>
                <a:ea typeface="Microsoft YaHei" charset="-128"/>
              </a:rPr>
              <a:t>**</a:t>
            </a:r>
            <a:r>
              <a:rPr lang="fr-FR" sz="2400" smtClean="0">
                <a:solidFill>
                  <a:srgbClr val="87888A"/>
                </a:solidFill>
                <a:latin typeface="Calibri" charset="0"/>
                <a:ea typeface="Microsoft YaHei" charset="-128"/>
              </a:rPr>
              <a:t>Contrairement aux véhicules utilitaires légers – valeurs définies par la distance parcourue (g/km)</a:t>
            </a:r>
          </a:p>
        </p:txBody>
      </p:sp>
      <p:sp>
        <p:nvSpPr>
          <p:cNvPr id="95237"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9513AF8-7879-4696-AA3E-383DEE4F7CA3}"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28</a:t>
            </a:fld>
            <a:endParaRPr lang="it-IT" sz="1200">
              <a:solidFill>
                <a:srgbClr val="288FC3"/>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p:nvPr>
        </p:nvSpPr>
        <p:spPr>
          <a:noFill/>
        </p:spPr>
        <p:txBody>
          <a:bodyPr/>
          <a:lstStyle/>
          <a:p>
            <a:fld id="{1737C4CE-C22F-4D99-93A8-3F4F7E5A9854}" type="slidenum">
              <a:rPr lang="it-IT"/>
              <a:pPr/>
              <a:t>29</a:t>
            </a:fld>
            <a:endParaRPr lang="it-IT"/>
          </a:p>
        </p:txBody>
      </p:sp>
      <p:sp>
        <p:nvSpPr>
          <p:cNvPr id="97283"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97284"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pPr>
            <a:r>
              <a:rPr lang="fr-FR" u="sng" smtClean="0">
                <a:latin typeface="Calibri" charset="0"/>
                <a:ea typeface="Microsoft YaHei" charset="-128"/>
              </a:rPr>
              <a:t>Directive 1999/94/CE relative à la disponibilité d’informations sur la consommation de carburant et les émissions de CO2 à l’intention des consommateurs lors de la commercialisation de voitures particulières neuves (13 décembre 1999)</a:t>
            </a:r>
          </a:p>
          <a:p>
            <a:pPr>
              <a:spcBef>
                <a:spcPts val="450"/>
              </a:spcBef>
              <a:buClrTx/>
              <a:buFontTx/>
              <a:buNone/>
            </a:pPr>
            <a:r>
              <a:rPr lang="fr-FR" u="sng" smtClean="0">
                <a:latin typeface="Calibri" charset="0"/>
                <a:ea typeface="Microsoft YaHei" charset="-128"/>
              </a:rPr>
              <a:t>Directive de la Commission 2003/73/CE, portant modification de l’annexe III de la directive 1999/94/CE (24 juillet 2003) </a:t>
            </a:r>
          </a:p>
        </p:txBody>
      </p:sp>
      <p:sp>
        <p:nvSpPr>
          <p:cNvPr id="97285"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E96561E-60EC-43E0-ABCD-6B32A350FAEA}"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29</a:t>
            </a:fld>
            <a:endParaRPr lang="it-IT" sz="1200">
              <a:solidFill>
                <a:srgbClr val="288FC3"/>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p:nvPr>
        </p:nvSpPr>
        <p:spPr>
          <a:noFill/>
        </p:spPr>
        <p:txBody>
          <a:bodyPr/>
          <a:lstStyle/>
          <a:p>
            <a:fld id="{4AD251F8-2978-40D1-9525-DA3E6534E57B}" type="slidenum">
              <a:rPr lang="it-IT"/>
              <a:pPr/>
              <a:t>3</a:t>
            </a:fld>
            <a:endParaRPr lang="it-IT"/>
          </a:p>
        </p:txBody>
      </p:sp>
      <p:sp>
        <p:nvSpPr>
          <p:cNvPr id="44035"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44036"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i="1" smtClean="0">
                <a:solidFill>
                  <a:srgbClr val="87888A"/>
                </a:solidFill>
                <a:latin typeface="Calibri" charset="0"/>
                <a:ea typeface="Microsoft YaHei" charset="-128"/>
              </a:rPr>
              <a:t>Standardisés </a:t>
            </a:r>
            <a:r>
              <a:rPr lang="fr-FR" smtClean="0">
                <a:solidFill>
                  <a:srgbClr val="87888A"/>
                </a:solidFill>
                <a:latin typeface="Calibri" charset="0"/>
                <a:ea typeface="Microsoft YaHei" charset="-128"/>
              </a:rPr>
              <a:t>: voitures particulières, autobus, autocars et camions</a:t>
            </a:r>
          </a:p>
        </p:txBody>
      </p:sp>
      <p:sp>
        <p:nvSpPr>
          <p:cNvPr id="44037"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562F617-6D0B-4F82-83F2-9566B203573F}"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it-IT" sz="1200">
              <a:solidFill>
                <a:srgbClr val="288FC3"/>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7"/>
          <p:cNvSpPr>
            <a:spLocks noGrp="1" noChangeArrowheads="1"/>
          </p:cNvSpPr>
          <p:nvPr>
            <p:ph type="sldNum" sz="quarter"/>
          </p:nvPr>
        </p:nvSpPr>
        <p:spPr>
          <a:noFill/>
        </p:spPr>
        <p:txBody>
          <a:bodyPr/>
          <a:lstStyle/>
          <a:p>
            <a:fld id="{CEC7F258-B2D7-41FB-A9C2-2AD45D5746BB}" type="slidenum">
              <a:rPr lang="it-IT"/>
              <a:pPr/>
              <a:t>30</a:t>
            </a:fld>
            <a:endParaRPr lang="it-IT"/>
          </a:p>
        </p:txBody>
      </p:sp>
      <p:sp>
        <p:nvSpPr>
          <p:cNvPr id="99331"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99332"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Principaux résultats du séminaire européen Clean Fleets à Stockholm – les incitations, au niveau national ou régional, à l’acquisition de VE peuvent s’avérer très efficaces.</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http://www.clean-fleets.eu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charset="0"/>
              <a:ea typeface="Microsoft YaHei" charset="-128"/>
            </a:endParaRPr>
          </a:p>
        </p:txBody>
      </p:sp>
      <p:sp>
        <p:nvSpPr>
          <p:cNvPr id="99333"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D5503AC-C713-410A-ACA9-59E92E405377}"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30</a:t>
            </a:fld>
            <a:endParaRPr lang="it-IT" sz="1200">
              <a:solidFill>
                <a:srgbClr val="288FC3"/>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p:nvPr>
        </p:nvSpPr>
        <p:spPr>
          <a:noFill/>
        </p:spPr>
        <p:txBody>
          <a:bodyPr/>
          <a:lstStyle/>
          <a:p>
            <a:fld id="{F874E9D6-4E22-4B4A-B9E9-8D4826B70739}" type="slidenum">
              <a:rPr lang="it-IT"/>
              <a:pPr/>
              <a:t>31</a:t>
            </a:fld>
            <a:endParaRPr lang="it-IT"/>
          </a:p>
        </p:txBody>
      </p:sp>
      <p:sp>
        <p:nvSpPr>
          <p:cNvPr id="101379"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101380" name="Text Box 2"/>
          <p:cNvSpPr>
            <a:spLocks noGrp="1" noChangeArrowheads="1"/>
          </p:cNvSpPr>
          <p:nvPr>
            <p:ph type="body" idx="1"/>
          </p:nvPr>
        </p:nvSpPr>
        <p:spPr>
          <a:xfrm>
            <a:off x="992188" y="3228975"/>
            <a:ext cx="7942262" cy="3059113"/>
          </a:xfrm>
          <a:noFill/>
          <a:ln/>
        </p:spPr>
        <p:txBody>
          <a:bodyPr/>
          <a:lstStyle/>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Développer cette partie avant de présenter et développer les diapositives relatives à la législation nationale concernée. </a:t>
            </a:r>
          </a:p>
          <a:p>
            <a:pPr>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 - Un autre exemple (ne portant pas sur les véhicules)  illustrant la façon dont la législation nationale peut influencer l'achat des véhicules propres -  </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La législation nationale italienne relative aux administrations locales incite à dépenser le moins possible… cette disposition  peut aller à l'encontre des marchés publics verts, même s'il existe des plans d'action MPV au niveau national. </a:t>
            </a:r>
          </a:p>
        </p:txBody>
      </p:sp>
      <p:sp>
        <p:nvSpPr>
          <p:cNvPr id="101381"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3BC719E-EABB-483F-A8F8-E080E321F5CA}"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31</a:t>
            </a:fld>
            <a:endParaRPr lang="it-IT" sz="1200">
              <a:solidFill>
                <a:srgbClr val="288FC3"/>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p:nvPr>
        </p:nvSpPr>
        <p:spPr>
          <a:noFill/>
        </p:spPr>
        <p:txBody>
          <a:bodyPr/>
          <a:lstStyle/>
          <a:p>
            <a:fld id="{E085FD70-6E65-4D4F-B0C7-C76884781815}" type="slidenum">
              <a:rPr lang="it-IT"/>
              <a:pPr/>
              <a:t>32</a:t>
            </a:fld>
            <a:endParaRPr lang="it-IT"/>
          </a:p>
        </p:txBody>
      </p:sp>
      <p:sp>
        <p:nvSpPr>
          <p:cNvPr id="103427" name="Rectangle 1"/>
          <p:cNvSpPr>
            <a:spLocks noGrp="1" noRot="1" noChangeAspect="1" noChangeArrowheads="1" noTextEdit="1"/>
          </p:cNvSpPr>
          <p:nvPr>
            <p:ph type="sldImg"/>
          </p:nvPr>
        </p:nvSpPr>
        <p:spPr>
          <a:xfrm>
            <a:off x="3111500" y="395288"/>
            <a:ext cx="3703638" cy="2778125"/>
          </a:xfrm>
          <a:solidFill>
            <a:srgbClr val="FFFFFF"/>
          </a:solidFill>
          <a:ln/>
        </p:spPr>
      </p:sp>
      <p:sp>
        <p:nvSpPr>
          <p:cNvPr id="103428"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p:spPr>
        <p:txBody>
          <a:bodyPr/>
          <a:lstStyle/>
          <a:p>
            <a:fld id="{AA7EE0AD-E371-4D49-98DB-3B0BDCA0C5D3}" type="slidenum">
              <a:rPr lang="it-IT"/>
              <a:pPr/>
              <a:t>4</a:t>
            </a:fld>
            <a:endParaRPr lang="it-IT"/>
          </a:p>
        </p:txBody>
      </p:sp>
      <p:sp>
        <p:nvSpPr>
          <p:cNvPr id="46083" name="Rectangle 1"/>
          <p:cNvSpPr>
            <a:spLocks noGrp="1" noRot="1" noChangeAspect="1" noChangeArrowheads="1" noTextEdit="1"/>
          </p:cNvSpPr>
          <p:nvPr>
            <p:ph type="sldImg"/>
          </p:nvPr>
        </p:nvSpPr>
        <p:spPr>
          <a:xfrm>
            <a:off x="3111500" y="395288"/>
            <a:ext cx="3703638" cy="2778125"/>
          </a:xfrm>
          <a:solidFill>
            <a:srgbClr val="FFFFFF"/>
          </a:solidFill>
          <a:ln/>
        </p:spPr>
      </p:sp>
      <p:sp>
        <p:nvSpPr>
          <p:cNvPr id="46084"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p>
            <a:fld id="{477FA8FA-EF7D-4F22-B47D-2E171A42EA37}" type="slidenum">
              <a:rPr lang="it-IT"/>
              <a:pPr/>
              <a:t>5</a:t>
            </a:fld>
            <a:endParaRPr lang="it-IT"/>
          </a:p>
        </p:txBody>
      </p:sp>
      <p:sp>
        <p:nvSpPr>
          <p:cNvPr id="48131" name="Rectangle 1"/>
          <p:cNvSpPr>
            <a:spLocks noGrp="1" noRot="1" noChangeAspect="1" noChangeArrowheads="1" noTextEdit="1"/>
          </p:cNvSpPr>
          <p:nvPr>
            <p:ph type="sldImg"/>
          </p:nvPr>
        </p:nvSpPr>
        <p:spPr>
          <a:xfrm>
            <a:off x="3111500" y="395288"/>
            <a:ext cx="3703638" cy="2778125"/>
          </a:xfrm>
          <a:solidFill>
            <a:srgbClr val="FFFFFF"/>
          </a:solidFill>
          <a:ln/>
        </p:spPr>
      </p:sp>
      <p:sp>
        <p:nvSpPr>
          <p:cNvPr id="48132"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p>
            <a:fld id="{9B82E17A-77BE-42C0-B393-1AFCB788201C}" type="slidenum">
              <a:rPr lang="it-IT"/>
              <a:pPr/>
              <a:t>6</a:t>
            </a:fld>
            <a:endParaRPr lang="it-IT"/>
          </a:p>
        </p:txBody>
      </p:sp>
      <p:sp>
        <p:nvSpPr>
          <p:cNvPr id="50179" name="Rectangle 1"/>
          <p:cNvSpPr>
            <a:spLocks noGrp="1" noRot="1" noChangeAspect="1" noChangeArrowheads="1" noTextEdit="1"/>
          </p:cNvSpPr>
          <p:nvPr>
            <p:ph type="sldImg"/>
          </p:nvPr>
        </p:nvSpPr>
        <p:spPr>
          <a:xfrm>
            <a:off x="3111500" y="395288"/>
            <a:ext cx="3703638" cy="2778125"/>
          </a:xfrm>
          <a:solidFill>
            <a:srgbClr val="FFFFFF"/>
          </a:solidFill>
          <a:ln/>
        </p:spPr>
      </p:sp>
      <p:sp>
        <p:nvSpPr>
          <p:cNvPr id="50180"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p:nvPr>
        </p:nvSpPr>
        <p:spPr>
          <a:noFill/>
        </p:spPr>
        <p:txBody>
          <a:bodyPr/>
          <a:lstStyle/>
          <a:p>
            <a:fld id="{F35EFA9D-7A0E-45F9-8056-27A7EBDF74F7}" type="slidenum">
              <a:rPr lang="it-IT"/>
              <a:pPr/>
              <a:t>7</a:t>
            </a:fld>
            <a:endParaRPr lang="it-IT"/>
          </a:p>
        </p:txBody>
      </p:sp>
      <p:sp>
        <p:nvSpPr>
          <p:cNvPr id="52227" name="Rectangle 1"/>
          <p:cNvSpPr>
            <a:spLocks noGrp="1" noRot="1" noChangeAspect="1" noChangeArrowheads="1" noTextEdit="1"/>
          </p:cNvSpPr>
          <p:nvPr>
            <p:ph type="sldImg"/>
          </p:nvPr>
        </p:nvSpPr>
        <p:spPr>
          <a:xfrm>
            <a:off x="3111500" y="395288"/>
            <a:ext cx="3703638" cy="2778125"/>
          </a:xfrm>
          <a:solidFill>
            <a:srgbClr val="FFFFFF"/>
          </a:solidFill>
          <a:ln/>
        </p:spPr>
      </p:sp>
      <p:sp>
        <p:nvSpPr>
          <p:cNvPr id="52228"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7"/>
          <p:cNvSpPr>
            <a:spLocks noGrp="1" noChangeArrowheads="1"/>
          </p:cNvSpPr>
          <p:nvPr>
            <p:ph type="sldNum" sz="quarter"/>
          </p:nvPr>
        </p:nvSpPr>
        <p:spPr>
          <a:noFill/>
        </p:spPr>
        <p:txBody>
          <a:bodyPr/>
          <a:lstStyle/>
          <a:p>
            <a:fld id="{2DEA1D1D-3AE4-4768-A5C6-A6CBA3CD2094}" type="slidenum">
              <a:rPr lang="it-IT"/>
              <a:pPr/>
              <a:t>8</a:t>
            </a:fld>
            <a:endParaRPr lang="it-IT"/>
          </a:p>
        </p:txBody>
      </p:sp>
      <p:sp>
        <p:nvSpPr>
          <p:cNvPr id="54275"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54276" name="Text Box 2"/>
          <p:cNvSpPr>
            <a:spLocks noGrp="1" noChangeArrowheads="1"/>
          </p:cNvSpPr>
          <p:nvPr>
            <p:ph type="body" idx="1"/>
          </p:nvPr>
        </p:nvSpPr>
        <p:spPr>
          <a:xfrm>
            <a:off x="992188" y="3228975"/>
            <a:ext cx="7942262" cy="3059113"/>
          </a:xfrm>
          <a:noFill/>
          <a:ln/>
        </p:spPr>
        <p:txBody>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*Avant l'entrée en vigueur de la norme Euro VI</a:t>
            </a: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mtClean="0">
              <a:latin typeface="Calibri" charset="0"/>
              <a:ea typeface="Microsoft YaHei" charset="-128"/>
            </a:endParaRPr>
          </a:p>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mtClean="0">
                <a:latin typeface="Calibri" charset="0"/>
                <a:ea typeface="Microsoft YaHei" charset="-128"/>
              </a:rPr>
              <a:t>** Pour émissions de particules</a:t>
            </a:r>
          </a:p>
        </p:txBody>
      </p:sp>
      <p:sp>
        <p:nvSpPr>
          <p:cNvPr id="54277"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233CF81-B183-4C56-8EEC-1639AF60DA69}"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it-IT" sz="1200">
              <a:solidFill>
                <a:srgbClr val="288FC3"/>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p:nvPr>
        </p:nvSpPr>
        <p:spPr>
          <a:noFill/>
        </p:spPr>
        <p:txBody>
          <a:bodyPr/>
          <a:lstStyle/>
          <a:p>
            <a:fld id="{D2D1F597-B0B5-4C0D-AAE8-CE51684EE8F8}" type="slidenum">
              <a:rPr lang="it-IT"/>
              <a:pPr/>
              <a:t>9</a:t>
            </a:fld>
            <a:endParaRPr lang="it-IT"/>
          </a:p>
        </p:txBody>
      </p:sp>
      <p:sp>
        <p:nvSpPr>
          <p:cNvPr id="56323" name="Rectangle 1"/>
          <p:cNvSpPr>
            <a:spLocks noGrp="1" noRot="1" noChangeAspect="1" noChangeArrowheads="1" noTextEdit="1"/>
          </p:cNvSpPr>
          <p:nvPr>
            <p:ph type="sldImg"/>
          </p:nvPr>
        </p:nvSpPr>
        <p:spPr>
          <a:xfrm>
            <a:off x="3263900" y="509588"/>
            <a:ext cx="3398838" cy="2549525"/>
          </a:xfrm>
          <a:solidFill>
            <a:srgbClr val="FFFFFF"/>
          </a:solidFill>
          <a:ln/>
        </p:spPr>
      </p:sp>
      <p:sp>
        <p:nvSpPr>
          <p:cNvPr id="56324" name="Rectangle 2"/>
          <p:cNvSpPr>
            <a:spLocks noGrp="1" noChangeArrowheads="1"/>
          </p:cNvSpPr>
          <p:nvPr>
            <p:ph type="body" idx="1"/>
          </p:nvPr>
        </p:nvSpPr>
        <p:spPr>
          <a:xfrm>
            <a:off x="992188" y="3228975"/>
            <a:ext cx="7942262" cy="3060700"/>
          </a:xfrm>
          <a:noFill/>
          <a:ln/>
        </p:spPr>
        <p:txBody>
          <a:bodyPr wrap="none" anchor="ctr"/>
          <a:lstStyle/>
          <a:p>
            <a:endParaRPr lang="fr-FR" smtClean="0">
              <a:latin typeface="Times New Roman" charset="0"/>
            </a:endParaRPr>
          </a:p>
        </p:txBody>
      </p:sp>
      <p:sp>
        <p:nvSpPr>
          <p:cNvPr id="56325" name="Text Box 3"/>
          <p:cNvSpPr txBox="1">
            <a:spLocks noChangeArrowheads="1"/>
          </p:cNvSpPr>
          <p:nvPr/>
        </p:nvSpPr>
        <p:spPr bwMode="auto">
          <a:xfrm>
            <a:off x="5622925" y="6456363"/>
            <a:ext cx="4302125" cy="339725"/>
          </a:xfrm>
          <a:prstGeom prst="rect">
            <a:avLst/>
          </a:prstGeom>
          <a:noFill/>
          <a:ln w="9525">
            <a:noFill/>
            <a:round/>
            <a:headEnd/>
            <a:tailEnd/>
          </a:ln>
        </p:spPr>
        <p:txBody>
          <a:bodyPr lIns="95400" tIns="47880" rIns="95400" bIns="47880" anchor="b"/>
          <a:lstStyle/>
          <a:p>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4F71BC-88A6-4A25-BE61-FA40A29193C1}" type="slidenum">
              <a:rPr lang="it-IT" sz="1200">
                <a:solidFill>
                  <a:srgbClr val="288FC3"/>
                </a:solidFill>
              </a:rPr>
              <a:pPr algn="r" eaLnBrk="1"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it-IT" sz="1200">
              <a:solidFill>
                <a:srgbClr val="288FC3"/>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fr-F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fr-FR"/>
          </a:p>
        </p:txBody>
      </p:sp>
      <p:sp>
        <p:nvSpPr>
          <p:cNvPr id="4" name="Rectangle 3"/>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fld id="{7880E551-7B83-4325-B5FC-3DA48C664566}" type="slidenum">
              <a:rPr lang="it-IT"/>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Rectangle 3"/>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fld id="{19E88582-DDAB-4591-803F-D0CE81F00251}" type="slidenum">
              <a:rPr lang="it-IT"/>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28588"/>
            <a:ext cx="2055813" cy="5995987"/>
          </a:xfrm>
        </p:spPr>
        <p:txBody>
          <a:bodyPr vert="eaVert"/>
          <a:lstStyle/>
          <a:p>
            <a:r>
              <a:rPr lang="de-DE" smtClean="0"/>
              <a:t>Titelmasterformat durch Klicken bearbeiten</a:t>
            </a:r>
            <a:endParaRPr lang="fr-FR"/>
          </a:p>
        </p:txBody>
      </p:sp>
      <p:sp>
        <p:nvSpPr>
          <p:cNvPr id="3" name="Vertikaler Textplatzhalter 2"/>
          <p:cNvSpPr>
            <a:spLocks noGrp="1"/>
          </p:cNvSpPr>
          <p:nvPr>
            <p:ph type="body" orient="vert" idx="1"/>
          </p:nvPr>
        </p:nvSpPr>
        <p:spPr>
          <a:xfrm>
            <a:off x="457200" y="128588"/>
            <a:ext cx="6019800" cy="599598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Rectangle 3"/>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fld id="{84DDE37F-99F0-4C8D-8837-156EB12E15B5}" type="slidenum">
              <a:rPr lang="it-IT"/>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fr-F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fr-F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Inhaltsplatzhalt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Inhaltsplatzhalt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fr-F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fr-F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Rectangle 3"/>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fld id="{8583A076-768F-43CF-A8C1-DCC4059FB833}" type="slidenum">
              <a:rPr lang="it-IT"/>
              <a:pPr/>
              <a:t>‹#›</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fr-F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28588"/>
            <a:ext cx="2055813" cy="5995987"/>
          </a:xfrm>
        </p:spPr>
        <p:txBody>
          <a:bodyPr vert="eaVert"/>
          <a:lstStyle/>
          <a:p>
            <a:r>
              <a:rPr lang="de-DE" smtClean="0"/>
              <a:t>Titelmasterformat durch Klicken bearbeiten</a:t>
            </a:r>
            <a:endParaRPr lang="fr-FR"/>
          </a:p>
        </p:txBody>
      </p:sp>
      <p:sp>
        <p:nvSpPr>
          <p:cNvPr id="3" name="Vertikaler Textplatzhalter 2"/>
          <p:cNvSpPr>
            <a:spLocks noGrp="1"/>
          </p:cNvSpPr>
          <p:nvPr>
            <p:ph type="body" orient="vert" idx="1"/>
          </p:nvPr>
        </p:nvSpPr>
        <p:spPr>
          <a:xfrm>
            <a:off x="457200" y="128588"/>
            <a:ext cx="6019800" cy="599598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fr-F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fr-FR"/>
          </a:p>
        </p:txBody>
      </p:sp>
      <p:sp>
        <p:nvSpPr>
          <p:cNvPr id="4" name="Rectangle 4"/>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r>
              <a:rPr lang="it-IT"/>
              <a:t>| </a:t>
            </a:r>
            <a:fld id="{B1AF5ACF-1B07-4853-9F8F-056357986705}" type="slidenum">
              <a:rPr lang="it-IT"/>
              <a:pPr/>
              <a:t>‹#›</a:t>
            </a:fld>
            <a:endParaRPr lang="it-I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Rectangle 4"/>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r>
              <a:rPr lang="it-IT"/>
              <a:t>| </a:t>
            </a:r>
            <a:fld id="{170615BA-BFEB-423E-9B36-1B6D11599945}" type="slidenum">
              <a:rPr lang="it-IT"/>
              <a:pPr/>
              <a:t>‹#›</a:t>
            </a:fld>
            <a:endParaRPr lang="it-IT"/>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fr-F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r>
              <a:rPr lang="it-IT"/>
              <a:t>| </a:t>
            </a:r>
            <a:fld id="{08EAF51A-6143-4C35-8358-1D66C41033DF}" type="slidenum">
              <a:rPr lang="it-IT"/>
              <a:pPr/>
              <a:t>‹#›</a:t>
            </a:fld>
            <a:endParaRPr lang="it-IT"/>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Inhaltsplatzhalt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Inhaltsplatzhalt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5" name="Rectangle 4"/>
          <p:cNvSpPr>
            <a:spLocks noGrp="1" noChangeArrowheads="1"/>
          </p:cNvSpPr>
          <p:nvPr>
            <p:ph type="dt" idx="10"/>
          </p:nvPr>
        </p:nvSpPr>
        <p:spPr>
          <a:ln/>
        </p:spPr>
        <p:txBody>
          <a:bodyPr/>
          <a:lstStyle>
            <a:lvl1pPr>
              <a:defRPr/>
            </a:lvl1pPr>
          </a:lstStyle>
          <a:p>
            <a:endParaRPr lang="it-IT"/>
          </a:p>
        </p:txBody>
      </p:sp>
      <p:sp>
        <p:nvSpPr>
          <p:cNvPr id="6" name="Rectangle 5"/>
          <p:cNvSpPr>
            <a:spLocks noGrp="1" noChangeArrowheads="1"/>
          </p:cNvSpPr>
          <p:nvPr>
            <p:ph type="sldNum" idx="11"/>
          </p:nvPr>
        </p:nvSpPr>
        <p:spPr>
          <a:ln/>
        </p:spPr>
        <p:txBody>
          <a:bodyPr/>
          <a:lstStyle>
            <a:lvl1pPr>
              <a:defRPr/>
            </a:lvl1pPr>
          </a:lstStyle>
          <a:p>
            <a:r>
              <a:rPr lang="it-IT"/>
              <a:t>| </a:t>
            </a:r>
            <a:fld id="{48C4F88B-6ECA-40F0-A5F4-10D4D980192F}" type="slidenum">
              <a:rPr lang="it-IT"/>
              <a:pPr/>
              <a:t>‹#›</a:t>
            </a:fld>
            <a:endParaRPr lang="it-IT"/>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fr-F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7" name="Rectangle 4"/>
          <p:cNvSpPr>
            <a:spLocks noGrp="1" noChangeArrowheads="1"/>
          </p:cNvSpPr>
          <p:nvPr>
            <p:ph type="dt" idx="10"/>
          </p:nvPr>
        </p:nvSpPr>
        <p:spPr>
          <a:ln/>
        </p:spPr>
        <p:txBody>
          <a:bodyPr/>
          <a:lstStyle>
            <a:lvl1pPr>
              <a:defRPr/>
            </a:lvl1pPr>
          </a:lstStyle>
          <a:p>
            <a:endParaRPr lang="it-IT"/>
          </a:p>
        </p:txBody>
      </p:sp>
      <p:sp>
        <p:nvSpPr>
          <p:cNvPr id="8" name="Rectangle 5"/>
          <p:cNvSpPr>
            <a:spLocks noGrp="1" noChangeArrowheads="1"/>
          </p:cNvSpPr>
          <p:nvPr>
            <p:ph type="sldNum" idx="11"/>
          </p:nvPr>
        </p:nvSpPr>
        <p:spPr>
          <a:ln/>
        </p:spPr>
        <p:txBody>
          <a:bodyPr/>
          <a:lstStyle>
            <a:lvl1pPr>
              <a:defRPr/>
            </a:lvl1pPr>
          </a:lstStyle>
          <a:p>
            <a:r>
              <a:rPr lang="it-IT"/>
              <a:t>| </a:t>
            </a:r>
            <a:fld id="{C86B1DDD-8EE0-4954-8C22-40B4B9124B6E}" type="slidenum">
              <a:rPr lang="it-IT"/>
              <a:pPr/>
              <a:t>‹#›</a:t>
            </a:fld>
            <a:endParaRPr lang="it-IT"/>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Rectangle 4"/>
          <p:cNvSpPr>
            <a:spLocks noGrp="1" noChangeArrowheads="1"/>
          </p:cNvSpPr>
          <p:nvPr>
            <p:ph type="dt" idx="10"/>
          </p:nvPr>
        </p:nvSpPr>
        <p:spPr>
          <a:ln/>
        </p:spPr>
        <p:txBody>
          <a:bodyPr/>
          <a:lstStyle>
            <a:lvl1pPr>
              <a:defRPr/>
            </a:lvl1pPr>
          </a:lstStyle>
          <a:p>
            <a:endParaRPr lang="it-IT"/>
          </a:p>
        </p:txBody>
      </p:sp>
      <p:sp>
        <p:nvSpPr>
          <p:cNvPr id="4" name="Rectangle 5"/>
          <p:cNvSpPr>
            <a:spLocks noGrp="1" noChangeArrowheads="1"/>
          </p:cNvSpPr>
          <p:nvPr>
            <p:ph type="sldNum" idx="11"/>
          </p:nvPr>
        </p:nvSpPr>
        <p:spPr>
          <a:ln/>
        </p:spPr>
        <p:txBody>
          <a:bodyPr/>
          <a:lstStyle>
            <a:lvl1pPr>
              <a:defRPr/>
            </a:lvl1pPr>
          </a:lstStyle>
          <a:p>
            <a:r>
              <a:rPr lang="it-IT"/>
              <a:t>| </a:t>
            </a:r>
            <a:fld id="{741CEDB2-5552-4D95-9A46-6905714D0275}" type="slidenum">
              <a:rPr lang="it-IT"/>
              <a:pPr/>
              <a:t>‹#›</a:t>
            </a:fld>
            <a:endParaRPr lang="it-IT"/>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endParaRPr lang="it-IT"/>
          </a:p>
        </p:txBody>
      </p:sp>
      <p:sp>
        <p:nvSpPr>
          <p:cNvPr id="3" name="Rectangle 5"/>
          <p:cNvSpPr>
            <a:spLocks noGrp="1" noChangeArrowheads="1"/>
          </p:cNvSpPr>
          <p:nvPr>
            <p:ph type="sldNum" idx="11"/>
          </p:nvPr>
        </p:nvSpPr>
        <p:spPr>
          <a:ln/>
        </p:spPr>
        <p:txBody>
          <a:bodyPr/>
          <a:lstStyle>
            <a:lvl1pPr>
              <a:defRPr/>
            </a:lvl1pPr>
          </a:lstStyle>
          <a:p>
            <a:r>
              <a:rPr lang="it-IT"/>
              <a:t>| </a:t>
            </a:r>
            <a:fld id="{024D68A5-F457-472A-A67E-E9B0E1B9D5F5}" type="slidenum">
              <a:rPr lang="it-IT"/>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fr-F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3"/>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fld id="{A768915A-606C-4B9F-BD3C-25BC8A6779D4}" type="slidenum">
              <a:rPr lang="it-IT"/>
              <a:pPr/>
              <a:t>‹#›</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fr-F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idx="10"/>
          </p:nvPr>
        </p:nvSpPr>
        <p:spPr>
          <a:ln/>
        </p:spPr>
        <p:txBody>
          <a:bodyPr/>
          <a:lstStyle>
            <a:lvl1pPr>
              <a:defRPr/>
            </a:lvl1pPr>
          </a:lstStyle>
          <a:p>
            <a:endParaRPr lang="it-IT"/>
          </a:p>
        </p:txBody>
      </p:sp>
      <p:sp>
        <p:nvSpPr>
          <p:cNvPr id="6" name="Rectangle 5"/>
          <p:cNvSpPr>
            <a:spLocks noGrp="1" noChangeArrowheads="1"/>
          </p:cNvSpPr>
          <p:nvPr>
            <p:ph type="sldNum" idx="11"/>
          </p:nvPr>
        </p:nvSpPr>
        <p:spPr>
          <a:ln/>
        </p:spPr>
        <p:txBody>
          <a:bodyPr/>
          <a:lstStyle>
            <a:lvl1pPr>
              <a:defRPr/>
            </a:lvl1pPr>
          </a:lstStyle>
          <a:p>
            <a:r>
              <a:rPr lang="it-IT"/>
              <a:t>| </a:t>
            </a:r>
            <a:fld id="{65E75C9D-4107-4449-8161-27683A9EFCE7}" type="slidenum">
              <a:rPr lang="it-IT"/>
              <a:pPr/>
              <a:t>‹#›</a:t>
            </a:fld>
            <a:endParaRPr lang="it-IT"/>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fr-F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idx="10"/>
          </p:nvPr>
        </p:nvSpPr>
        <p:spPr>
          <a:ln/>
        </p:spPr>
        <p:txBody>
          <a:bodyPr/>
          <a:lstStyle>
            <a:lvl1pPr>
              <a:defRPr/>
            </a:lvl1pPr>
          </a:lstStyle>
          <a:p>
            <a:endParaRPr lang="it-IT"/>
          </a:p>
        </p:txBody>
      </p:sp>
      <p:sp>
        <p:nvSpPr>
          <p:cNvPr id="6" name="Rectangle 5"/>
          <p:cNvSpPr>
            <a:spLocks noGrp="1" noChangeArrowheads="1"/>
          </p:cNvSpPr>
          <p:nvPr>
            <p:ph type="sldNum" idx="11"/>
          </p:nvPr>
        </p:nvSpPr>
        <p:spPr>
          <a:ln/>
        </p:spPr>
        <p:txBody>
          <a:bodyPr/>
          <a:lstStyle>
            <a:lvl1pPr>
              <a:defRPr/>
            </a:lvl1pPr>
          </a:lstStyle>
          <a:p>
            <a:r>
              <a:rPr lang="it-IT"/>
              <a:t>| </a:t>
            </a:r>
            <a:fld id="{C6714A5C-7D3D-4DA1-A140-9264F0B9E650}" type="slidenum">
              <a:rPr lang="it-IT"/>
              <a:pPr/>
              <a:t>‹#›</a:t>
            </a:fld>
            <a:endParaRPr lang="it-IT"/>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Rectangle 4"/>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r>
              <a:rPr lang="it-IT"/>
              <a:t>| </a:t>
            </a:r>
            <a:fld id="{D641F5AD-636D-46F9-8B9E-8F73EA6C8873}" type="slidenum">
              <a:rPr lang="it-IT"/>
              <a:pPr/>
              <a:t>‹#›</a:t>
            </a:fld>
            <a:endParaRPr lang="it-IT"/>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28588"/>
            <a:ext cx="2055813" cy="5995987"/>
          </a:xfrm>
        </p:spPr>
        <p:txBody>
          <a:bodyPr vert="eaVert"/>
          <a:lstStyle/>
          <a:p>
            <a:r>
              <a:rPr lang="de-DE" smtClean="0"/>
              <a:t>Titelmasterformat durch Klicken bearbeiten</a:t>
            </a:r>
            <a:endParaRPr lang="fr-FR"/>
          </a:p>
        </p:txBody>
      </p:sp>
      <p:sp>
        <p:nvSpPr>
          <p:cNvPr id="3" name="Vertikaler Textplatzhalter 2"/>
          <p:cNvSpPr>
            <a:spLocks noGrp="1"/>
          </p:cNvSpPr>
          <p:nvPr>
            <p:ph type="body" orient="vert" idx="1"/>
          </p:nvPr>
        </p:nvSpPr>
        <p:spPr>
          <a:xfrm>
            <a:off x="457200" y="128588"/>
            <a:ext cx="6019800" cy="599598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Rectangle 4"/>
          <p:cNvSpPr>
            <a:spLocks noGrp="1" noChangeArrowheads="1"/>
          </p:cNvSpPr>
          <p:nvPr>
            <p:ph type="dt" idx="10"/>
          </p:nvPr>
        </p:nvSpPr>
        <p:spPr>
          <a:ln/>
        </p:spPr>
        <p:txBody>
          <a:bodyPr/>
          <a:lstStyle>
            <a:lvl1pPr>
              <a:defRPr/>
            </a:lvl1pPr>
          </a:lstStyle>
          <a:p>
            <a:endParaRPr lang="it-IT"/>
          </a:p>
        </p:txBody>
      </p:sp>
      <p:sp>
        <p:nvSpPr>
          <p:cNvPr id="5" name="Rectangle 5"/>
          <p:cNvSpPr>
            <a:spLocks noGrp="1" noChangeArrowheads="1"/>
          </p:cNvSpPr>
          <p:nvPr>
            <p:ph type="sldNum" idx="11"/>
          </p:nvPr>
        </p:nvSpPr>
        <p:spPr>
          <a:ln/>
        </p:spPr>
        <p:txBody>
          <a:bodyPr/>
          <a:lstStyle>
            <a:lvl1pPr>
              <a:defRPr/>
            </a:lvl1pPr>
          </a:lstStyle>
          <a:p>
            <a:r>
              <a:rPr lang="it-IT"/>
              <a:t>| </a:t>
            </a:r>
            <a:fld id="{58632168-302E-4838-AEB5-9F0D18C00477}" type="slidenum">
              <a:rPr lang="it-IT"/>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Inhaltsplatzhalt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Inhaltsplatzhalt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5" name="Rectangle 3"/>
          <p:cNvSpPr>
            <a:spLocks noGrp="1" noChangeArrowheads="1"/>
          </p:cNvSpPr>
          <p:nvPr>
            <p:ph type="dt" idx="10"/>
          </p:nvPr>
        </p:nvSpPr>
        <p:spPr>
          <a:ln/>
        </p:spPr>
        <p:txBody>
          <a:bodyPr/>
          <a:lstStyle>
            <a:lvl1pPr>
              <a:defRPr/>
            </a:lvl1pPr>
          </a:lstStyle>
          <a:p>
            <a:endParaRPr lang="it-IT"/>
          </a:p>
        </p:txBody>
      </p:sp>
      <p:sp>
        <p:nvSpPr>
          <p:cNvPr id="6" name="Rectangle 5"/>
          <p:cNvSpPr>
            <a:spLocks noGrp="1" noChangeArrowheads="1"/>
          </p:cNvSpPr>
          <p:nvPr>
            <p:ph type="sldNum" idx="11"/>
          </p:nvPr>
        </p:nvSpPr>
        <p:spPr>
          <a:ln/>
        </p:spPr>
        <p:txBody>
          <a:bodyPr/>
          <a:lstStyle>
            <a:lvl1pPr>
              <a:defRPr/>
            </a:lvl1pPr>
          </a:lstStyle>
          <a:p>
            <a:fld id="{06EC0E7F-8DC0-43FA-8B09-E81D5899C16C}" type="slidenum">
              <a:rPr lang="it-IT"/>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fr-F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7" name="Rectangle 3"/>
          <p:cNvSpPr>
            <a:spLocks noGrp="1" noChangeArrowheads="1"/>
          </p:cNvSpPr>
          <p:nvPr>
            <p:ph type="dt" idx="10"/>
          </p:nvPr>
        </p:nvSpPr>
        <p:spPr>
          <a:ln/>
        </p:spPr>
        <p:txBody>
          <a:bodyPr/>
          <a:lstStyle>
            <a:lvl1pPr>
              <a:defRPr/>
            </a:lvl1pPr>
          </a:lstStyle>
          <a:p>
            <a:endParaRPr lang="it-IT"/>
          </a:p>
        </p:txBody>
      </p:sp>
      <p:sp>
        <p:nvSpPr>
          <p:cNvPr id="8" name="Rectangle 5"/>
          <p:cNvSpPr>
            <a:spLocks noGrp="1" noChangeArrowheads="1"/>
          </p:cNvSpPr>
          <p:nvPr>
            <p:ph type="sldNum" idx="11"/>
          </p:nvPr>
        </p:nvSpPr>
        <p:spPr>
          <a:ln/>
        </p:spPr>
        <p:txBody>
          <a:bodyPr/>
          <a:lstStyle>
            <a:lvl1pPr>
              <a:defRPr/>
            </a:lvl1pPr>
          </a:lstStyle>
          <a:p>
            <a:fld id="{71EF0AA4-8E89-403A-8A5A-0AFE46F774C1}" type="slidenum">
              <a:rPr lang="it-IT"/>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fr-FR"/>
          </a:p>
        </p:txBody>
      </p:sp>
      <p:sp>
        <p:nvSpPr>
          <p:cNvPr id="3" name="Rectangle 3"/>
          <p:cNvSpPr>
            <a:spLocks noGrp="1" noChangeArrowheads="1"/>
          </p:cNvSpPr>
          <p:nvPr>
            <p:ph type="dt" idx="10"/>
          </p:nvPr>
        </p:nvSpPr>
        <p:spPr>
          <a:ln/>
        </p:spPr>
        <p:txBody>
          <a:bodyPr/>
          <a:lstStyle>
            <a:lvl1pPr>
              <a:defRPr/>
            </a:lvl1pPr>
          </a:lstStyle>
          <a:p>
            <a:endParaRPr lang="it-IT"/>
          </a:p>
        </p:txBody>
      </p:sp>
      <p:sp>
        <p:nvSpPr>
          <p:cNvPr id="4" name="Rectangle 5"/>
          <p:cNvSpPr>
            <a:spLocks noGrp="1" noChangeArrowheads="1"/>
          </p:cNvSpPr>
          <p:nvPr>
            <p:ph type="sldNum" idx="11"/>
          </p:nvPr>
        </p:nvSpPr>
        <p:spPr>
          <a:ln/>
        </p:spPr>
        <p:txBody>
          <a:bodyPr/>
          <a:lstStyle>
            <a:lvl1pPr>
              <a:defRPr/>
            </a:lvl1pPr>
          </a:lstStyle>
          <a:p>
            <a:fld id="{125AF7F0-D643-45C8-B570-73FFCCA9D501}" type="slidenum">
              <a:rPr lang="it-IT"/>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endParaRPr lang="it-IT"/>
          </a:p>
        </p:txBody>
      </p:sp>
      <p:sp>
        <p:nvSpPr>
          <p:cNvPr id="3" name="Rectangle 5"/>
          <p:cNvSpPr>
            <a:spLocks noGrp="1" noChangeArrowheads="1"/>
          </p:cNvSpPr>
          <p:nvPr>
            <p:ph type="sldNum" idx="11"/>
          </p:nvPr>
        </p:nvSpPr>
        <p:spPr>
          <a:ln/>
        </p:spPr>
        <p:txBody>
          <a:bodyPr/>
          <a:lstStyle>
            <a:lvl1pPr>
              <a:defRPr/>
            </a:lvl1pPr>
          </a:lstStyle>
          <a:p>
            <a:fld id="{8EF8F18A-20A3-4B66-A1D6-389B95D1AAAA}" type="slidenum">
              <a:rPr lang="it-IT"/>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fr-F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3"/>
          <p:cNvSpPr>
            <a:spLocks noGrp="1" noChangeArrowheads="1"/>
          </p:cNvSpPr>
          <p:nvPr>
            <p:ph type="dt" idx="10"/>
          </p:nvPr>
        </p:nvSpPr>
        <p:spPr>
          <a:ln/>
        </p:spPr>
        <p:txBody>
          <a:bodyPr/>
          <a:lstStyle>
            <a:lvl1pPr>
              <a:defRPr/>
            </a:lvl1pPr>
          </a:lstStyle>
          <a:p>
            <a:endParaRPr lang="it-IT"/>
          </a:p>
        </p:txBody>
      </p:sp>
      <p:sp>
        <p:nvSpPr>
          <p:cNvPr id="6" name="Rectangle 5"/>
          <p:cNvSpPr>
            <a:spLocks noGrp="1" noChangeArrowheads="1"/>
          </p:cNvSpPr>
          <p:nvPr>
            <p:ph type="sldNum" idx="11"/>
          </p:nvPr>
        </p:nvSpPr>
        <p:spPr>
          <a:ln/>
        </p:spPr>
        <p:txBody>
          <a:bodyPr/>
          <a:lstStyle>
            <a:lvl1pPr>
              <a:defRPr/>
            </a:lvl1pPr>
          </a:lstStyle>
          <a:p>
            <a:fld id="{4877B41B-B663-4A18-AA00-A687DD393ECA}" type="slidenum">
              <a:rPr lang="it-IT"/>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fr-F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3"/>
          <p:cNvSpPr>
            <a:spLocks noGrp="1" noChangeArrowheads="1"/>
          </p:cNvSpPr>
          <p:nvPr>
            <p:ph type="dt" idx="10"/>
          </p:nvPr>
        </p:nvSpPr>
        <p:spPr>
          <a:ln/>
        </p:spPr>
        <p:txBody>
          <a:bodyPr/>
          <a:lstStyle>
            <a:lvl1pPr>
              <a:defRPr/>
            </a:lvl1pPr>
          </a:lstStyle>
          <a:p>
            <a:endParaRPr lang="it-IT"/>
          </a:p>
        </p:txBody>
      </p:sp>
      <p:sp>
        <p:nvSpPr>
          <p:cNvPr id="6" name="Rectangle 5"/>
          <p:cNvSpPr>
            <a:spLocks noGrp="1" noChangeArrowheads="1"/>
          </p:cNvSpPr>
          <p:nvPr>
            <p:ph type="sldNum" idx="11"/>
          </p:nvPr>
        </p:nvSpPr>
        <p:spPr>
          <a:ln/>
        </p:spPr>
        <p:txBody>
          <a:bodyPr/>
          <a:lstStyle>
            <a:lvl1pPr>
              <a:defRPr/>
            </a:lvl1pPr>
          </a:lstStyle>
          <a:p>
            <a:fld id="{9E917D73-A94A-4EF1-9323-FFA68D94FFDE}" type="slidenum">
              <a:rPr lang="it-IT"/>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8013"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Klicken Sie, um das Format des Titeltextes zu bearbeiten</a:t>
            </a:r>
          </a:p>
        </p:txBody>
      </p:sp>
      <p:sp>
        <p:nvSpPr>
          <p:cNvPr id="102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
        <p:nvSpPr>
          <p:cNvPr id="2" name="Rectangle 3"/>
          <p:cNvSpPr>
            <a:spLocks noGrp="1" noChangeArrowheads="1"/>
          </p:cNvSpPr>
          <p:nvPr>
            <p:ph type="dt"/>
          </p:nvPr>
        </p:nvSpPr>
        <p:spPr bwMode="auto">
          <a:xfrm>
            <a:off x="457200" y="6354763"/>
            <a:ext cx="2132013" cy="36671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defRPr>
                <a:solidFill>
                  <a:srgbClr val="000000"/>
                </a:solidFill>
              </a:defRPr>
            </a:lvl1pPr>
          </a:lstStyle>
          <a:p>
            <a:endParaRPr lang="it-IT"/>
          </a:p>
        </p:txBody>
      </p:sp>
      <p:sp>
        <p:nvSpPr>
          <p:cNvPr id="1028" name="Text Box 4"/>
          <p:cNvSpPr txBox="1">
            <a:spLocks noChangeArrowheads="1"/>
          </p:cNvSpPr>
          <p:nvPr/>
        </p:nvSpPr>
        <p:spPr bwMode="auto">
          <a:xfrm>
            <a:off x="3124200" y="6354763"/>
            <a:ext cx="2895600" cy="368300"/>
          </a:xfrm>
          <a:prstGeom prst="rect">
            <a:avLst/>
          </a:prstGeom>
          <a:noFill/>
          <a:ln w="9525">
            <a:noFill/>
            <a:round/>
            <a:headEnd/>
            <a:tailEnd/>
          </a:ln>
          <a:effectLst/>
        </p:spPr>
        <p:txBody>
          <a:bodyPr wrap="none" anchor="ctr"/>
          <a:lstStyle/>
          <a:p>
            <a:endParaRPr lang="fr-FR"/>
          </a:p>
        </p:txBody>
      </p:sp>
      <p:sp>
        <p:nvSpPr>
          <p:cNvPr id="1029" name="Rectangle 5"/>
          <p:cNvSpPr>
            <a:spLocks noGrp="1" noChangeArrowheads="1"/>
          </p:cNvSpPr>
          <p:nvPr>
            <p:ph type="sldNum"/>
          </p:nvPr>
        </p:nvSpPr>
        <p:spPr bwMode="auto">
          <a:xfrm>
            <a:off x="6553200" y="6354763"/>
            <a:ext cx="2132013" cy="36671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defRPr>
                <a:solidFill>
                  <a:srgbClr val="000000"/>
                </a:solidFill>
              </a:defRPr>
            </a:lvl1pPr>
          </a:lstStyle>
          <a:p>
            <a:fld id="{E627D05B-5244-4A9A-B7E4-76B8464C7B80}" type="slidenum">
              <a:rPr lang="it-IT"/>
              <a:pPr/>
              <a:t>‹#›</a:t>
            </a:fld>
            <a:endParaRPr lang="it-IT"/>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mj-lt"/>
          <a:ea typeface="+mj-ea"/>
          <a:cs typeface="Microsoft YaHei" charset="-122"/>
        </a:defRPr>
      </a:lvl1pPr>
      <a:lvl2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2pPr>
      <a:lvl3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3pPr>
      <a:lvl4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4pPr>
      <a:lvl5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charset="0"/>
        <a:buChar char="•"/>
        <a:defRPr sz="3200">
          <a:solidFill>
            <a:srgbClr val="288FC3"/>
          </a:solidFill>
          <a:latin typeface="+mn-lt"/>
          <a:ea typeface="+mn-ea"/>
          <a:cs typeface="Microsoft YaHei" charset="-122"/>
        </a:defRPr>
      </a:lvl1pPr>
      <a:lvl2pPr marL="742950" indent="-285750" algn="l" defTabSz="449263" rtl="0" eaLnBrk="0" fontAlgn="base" hangingPunct="0">
        <a:spcBef>
          <a:spcPts val="700"/>
        </a:spcBef>
        <a:spcAft>
          <a:spcPct val="0"/>
        </a:spcAft>
        <a:buClr>
          <a:srgbClr val="000000"/>
        </a:buClr>
        <a:buSzPct val="100000"/>
        <a:buFont typeface="Times New Roman" charset="0"/>
        <a:buChar char="–"/>
        <a:defRPr sz="2800">
          <a:solidFill>
            <a:srgbClr val="288FC3"/>
          </a:solidFill>
          <a:latin typeface="+mn-lt"/>
          <a:ea typeface="+mn-ea"/>
          <a:cs typeface="Microsoft YaHei" charset="-122"/>
        </a:defRPr>
      </a:lvl2pPr>
      <a:lvl3pPr marL="1143000" indent="-228600" algn="l" defTabSz="449263" rtl="0" eaLnBrk="0" fontAlgn="base" hangingPunct="0">
        <a:spcBef>
          <a:spcPts val="600"/>
        </a:spcBef>
        <a:spcAft>
          <a:spcPct val="0"/>
        </a:spcAft>
        <a:buClr>
          <a:srgbClr val="000000"/>
        </a:buClr>
        <a:buSzPct val="100000"/>
        <a:buFont typeface="Times New Roman" charset="0"/>
        <a:buChar char="•"/>
        <a:defRPr sz="2400">
          <a:solidFill>
            <a:srgbClr val="288FC3"/>
          </a:solidFill>
          <a:latin typeface="+mn-lt"/>
          <a:ea typeface="+mn-ea"/>
          <a:cs typeface="Microsoft YaHei" charset="-122"/>
        </a:defRPr>
      </a:lvl3pPr>
      <a:lvl4pPr marL="16002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288FC3"/>
          </a:solidFill>
          <a:latin typeface="+mn-lt"/>
          <a:ea typeface="+mn-ea"/>
          <a:cs typeface="Microsoft YaHei" charset="-122"/>
        </a:defRPr>
      </a:lvl4pPr>
      <a:lvl5pPr marL="20574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288FC3"/>
          </a:solidFill>
          <a:latin typeface="+mn-lt"/>
          <a:ea typeface="+mn-ea"/>
          <a:cs typeface="Microsoft YaHei" charset="-122"/>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314" name="Picture 1"/>
          <p:cNvPicPr>
            <a:picLocks noChangeAspect="1" noChangeArrowheads="1"/>
          </p:cNvPicPr>
          <p:nvPr/>
        </p:nvPicPr>
        <p:blipFill>
          <a:blip r:embed="rId13" cstate="print"/>
          <a:srcRect/>
          <a:stretch>
            <a:fillRect/>
          </a:stretch>
        </p:blipFill>
        <p:spPr bwMode="auto">
          <a:xfrm>
            <a:off x="-12700" y="0"/>
            <a:ext cx="9193213" cy="6884988"/>
          </a:xfrm>
          <a:prstGeom prst="rect">
            <a:avLst/>
          </a:prstGeom>
          <a:noFill/>
          <a:ln w="9525">
            <a:noFill/>
            <a:round/>
            <a:headEnd/>
            <a:tailEnd/>
          </a:ln>
        </p:spPr>
      </p:pic>
      <p:sp>
        <p:nvSpPr>
          <p:cNvPr id="13315" name="Rectangle 2"/>
          <p:cNvSpPr>
            <a:spLocks noGrp="1" noChangeArrowheads="1"/>
          </p:cNvSpPr>
          <p:nvPr>
            <p:ph type="title"/>
          </p:nvPr>
        </p:nvSpPr>
        <p:spPr bwMode="auto">
          <a:xfrm>
            <a:off x="457200" y="128588"/>
            <a:ext cx="8228013"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Klicken Sie, um das Format des Titeltextes zu bearbeiten</a:t>
            </a:r>
          </a:p>
        </p:txBody>
      </p:sp>
      <p:sp>
        <p:nvSpPr>
          <p:cNvPr id="13316" name="Rectangle 3"/>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mj-lt"/>
          <a:ea typeface="+mj-ea"/>
          <a:cs typeface="Microsoft YaHei" charset="-122"/>
        </a:defRPr>
      </a:lvl1pPr>
      <a:lvl2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2pPr>
      <a:lvl3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3pPr>
      <a:lvl4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4pPr>
      <a:lvl5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charset="0"/>
        <a:buChar char="•"/>
        <a:defRPr sz="3200">
          <a:solidFill>
            <a:srgbClr val="288FC3"/>
          </a:solidFill>
          <a:latin typeface="+mn-lt"/>
          <a:ea typeface="+mn-ea"/>
          <a:cs typeface="Microsoft YaHei" charset="-122"/>
        </a:defRPr>
      </a:lvl1pPr>
      <a:lvl2pPr marL="742950" indent="-285750" algn="l" defTabSz="449263" rtl="0" eaLnBrk="0" fontAlgn="base" hangingPunct="0">
        <a:spcBef>
          <a:spcPts val="700"/>
        </a:spcBef>
        <a:spcAft>
          <a:spcPct val="0"/>
        </a:spcAft>
        <a:buClr>
          <a:srgbClr val="000000"/>
        </a:buClr>
        <a:buSzPct val="100000"/>
        <a:buFont typeface="Times New Roman" charset="0"/>
        <a:buChar char="–"/>
        <a:defRPr sz="2800">
          <a:solidFill>
            <a:srgbClr val="288FC3"/>
          </a:solidFill>
          <a:latin typeface="+mn-lt"/>
          <a:ea typeface="+mn-ea"/>
          <a:cs typeface="Microsoft YaHei" charset="-122"/>
        </a:defRPr>
      </a:lvl2pPr>
      <a:lvl3pPr marL="1143000" indent="-228600" algn="l" defTabSz="449263" rtl="0" eaLnBrk="0" fontAlgn="base" hangingPunct="0">
        <a:spcBef>
          <a:spcPts val="600"/>
        </a:spcBef>
        <a:spcAft>
          <a:spcPct val="0"/>
        </a:spcAft>
        <a:buClr>
          <a:srgbClr val="000000"/>
        </a:buClr>
        <a:buSzPct val="100000"/>
        <a:buFont typeface="Times New Roman" charset="0"/>
        <a:buChar char="•"/>
        <a:defRPr sz="2400">
          <a:solidFill>
            <a:srgbClr val="288FC3"/>
          </a:solidFill>
          <a:latin typeface="+mn-lt"/>
          <a:ea typeface="+mn-ea"/>
          <a:cs typeface="Microsoft YaHei" charset="-122"/>
        </a:defRPr>
      </a:lvl3pPr>
      <a:lvl4pPr marL="16002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288FC3"/>
          </a:solidFill>
          <a:latin typeface="+mn-lt"/>
          <a:ea typeface="+mn-ea"/>
          <a:cs typeface="Microsoft YaHei" charset="-122"/>
        </a:defRPr>
      </a:lvl4pPr>
      <a:lvl5pPr marL="20574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288FC3"/>
          </a:solidFill>
          <a:latin typeface="+mn-lt"/>
          <a:ea typeface="+mn-ea"/>
          <a:cs typeface="Microsoft YaHei" charset="-122"/>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5602" name="Picture 1"/>
          <p:cNvPicPr>
            <a:picLocks noChangeAspect="1" noChangeArrowheads="1"/>
          </p:cNvPicPr>
          <p:nvPr/>
        </p:nvPicPr>
        <p:blipFill>
          <a:blip r:embed="rId13" cstate="print"/>
          <a:srcRect/>
          <a:stretch>
            <a:fillRect/>
          </a:stretch>
        </p:blipFill>
        <p:spPr bwMode="auto">
          <a:xfrm>
            <a:off x="-12700" y="0"/>
            <a:ext cx="9193213" cy="6884988"/>
          </a:xfrm>
          <a:prstGeom prst="rect">
            <a:avLst/>
          </a:prstGeom>
          <a:noFill/>
          <a:ln w="9525">
            <a:noFill/>
            <a:round/>
            <a:headEnd/>
            <a:tailEnd/>
          </a:ln>
        </p:spPr>
      </p:pic>
      <p:sp>
        <p:nvSpPr>
          <p:cNvPr id="25603" name="Rectangle 2"/>
          <p:cNvSpPr>
            <a:spLocks noGrp="1" noChangeArrowheads="1"/>
          </p:cNvSpPr>
          <p:nvPr>
            <p:ph type="title"/>
          </p:nvPr>
        </p:nvSpPr>
        <p:spPr bwMode="auto">
          <a:xfrm>
            <a:off x="457200" y="128588"/>
            <a:ext cx="8228013"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Klicken Sie, um das Format des Titeltextes zu bearbeiten</a:t>
            </a:r>
          </a:p>
        </p:txBody>
      </p:sp>
      <p:sp>
        <p:nvSpPr>
          <p:cNvPr id="25604" name="Rectangle 3"/>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
        <p:nvSpPr>
          <p:cNvPr id="2" name="Rectangle 4"/>
          <p:cNvSpPr>
            <a:spLocks noGrp="1" noChangeArrowheads="1"/>
          </p:cNvSpPr>
          <p:nvPr>
            <p:ph type="dt"/>
          </p:nvPr>
        </p:nvSpPr>
        <p:spPr bwMode="auto">
          <a:xfrm>
            <a:off x="6297613" y="6356350"/>
            <a:ext cx="2132012"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eaLnBrk="1" hangingPunct="1">
              <a:buClrTx/>
              <a:buFontTx/>
              <a:buNone/>
              <a:defRPr sz="1200">
                <a:solidFill>
                  <a:srgbClr val="87888A"/>
                </a:solidFill>
                <a:latin typeface="Times New Roman" charset="0"/>
              </a:defRPr>
            </a:lvl1pPr>
          </a:lstStyle>
          <a:p>
            <a:endParaRPr lang="it-IT"/>
          </a:p>
        </p:txBody>
      </p:sp>
      <p:sp>
        <p:nvSpPr>
          <p:cNvPr id="3077" name="Rectangle 5"/>
          <p:cNvSpPr>
            <a:spLocks noGrp="1" noChangeArrowheads="1"/>
          </p:cNvSpPr>
          <p:nvPr>
            <p:ph type="sldNum"/>
          </p:nvPr>
        </p:nvSpPr>
        <p:spPr bwMode="auto">
          <a:xfrm>
            <a:off x="8431213" y="6310313"/>
            <a:ext cx="711200" cy="4572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eaLnBrk="1" hangingPunct="1">
              <a:buClrTx/>
              <a:buFontTx/>
              <a:buNone/>
              <a:defRPr sz="1200">
                <a:solidFill>
                  <a:srgbClr val="2298D4"/>
                </a:solidFill>
                <a:latin typeface="Times New Roman" charset="0"/>
              </a:defRPr>
            </a:lvl1pPr>
          </a:lstStyle>
          <a:p>
            <a:r>
              <a:rPr lang="it-IT"/>
              <a:t>| </a:t>
            </a:r>
            <a:fld id="{EC3F3189-C8E9-44CA-89AE-D93801AEE7F2}" type="slidenum">
              <a:rPr lang="it-IT"/>
              <a:pPr/>
              <a:t>‹#›</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mj-lt"/>
          <a:ea typeface="+mj-ea"/>
          <a:cs typeface="Microsoft YaHei" charset="-122"/>
        </a:defRPr>
      </a:lvl1pPr>
      <a:lvl2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2pPr>
      <a:lvl3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3pPr>
      <a:lvl4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4pPr>
      <a:lvl5pPr algn="ctr" defTabSz="449263" rtl="0" eaLnBrk="0" fontAlgn="base" hangingPunct="0">
        <a:spcBef>
          <a:spcPct val="0"/>
        </a:spcBef>
        <a:spcAft>
          <a:spcPct val="0"/>
        </a:spcAft>
        <a:buClr>
          <a:srgbClr val="000000"/>
        </a:buClr>
        <a:buSzPct val="100000"/>
        <a:buFont typeface="Times New Roman" charset="0"/>
        <a:defRPr sz="4400">
          <a:solidFill>
            <a:srgbClr val="288FC3"/>
          </a:solidFill>
          <a:latin typeface="Arial" charset="0"/>
          <a:ea typeface="Microsoft YaHei" charset="-122"/>
          <a:cs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288FC3"/>
          </a:solidFill>
          <a:latin typeface="Arial"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charset="0"/>
        <a:buChar char="•"/>
        <a:defRPr sz="3200">
          <a:solidFill>
            <a:srgbClr val="288FC3"/>
          </a:solidFill>
          <a:latin typeface="+mn-lt"/>
          <a:ea typeface="+mn-ea"/>
          <a:cs typeface="Microsoft YaHei" charset="-122"/>
        </a:defRPr>
      </a:lvl1pPr>
      <a:lvl2pPr marL="742950" indent="-285750" algn="l" defTabSz="449263" rtl="0" eaLnBrk="0" fontAlgn="base" hangingPunct="0">
        <a:spcBef>
          <a:spcPts val="700"/>
        </a:spcBef>
        <a:spcAft>
          <a:spcPct val="0"/>
        </a:spcAft>
        <a:buClr>
          <a:srgbClr val="000000"/>
        </a:buClr>
        <a:buSzPct val="100000"/>
        <a:buFont typeface="Times New Roman" charset="0"/>
        <a:buChar char="–"/>
        <a:defRPr sz="2800">
          <a:solidFill>
            <a:srgbClr val="288FC3"/>
          </a:solidFill>
          <a:latin typeface="+mn-lt"/>
          <a:ea typeface="+mn-ea"/>
          <a:cs typeface="Microsoft YaHei" charset="-122"/>
        </a:defRPr>
      </a:lvl2pPr>
      <a:lvl3pPr marL="1143000" indent="-228600" algn="l" defTabSz="449263" rtl="0" eaLnBrk="0" fontAlgn="base" hangingPunct="0">
        <a:spcBef>
          <a:spcPts val="600"/>
        </a:spcBef>
        <a:spcAft>
          <a:spcPct val="0"/>
        </a:spcAft>
        <a:buClr>
          <a:srgbClr val="000000"/>
        </a:buClr>
        <a:buSzPct val="100000"/>
        <a:buFont typeface="Times New Roman" charset="0"/>
        <a:buChar char="•"/>
        <a:defRPr sz="2400">
          <a:solidFill>
            <a:srgbClr val="288FC3"/>
          </a:solidFill>
          <a:latin typeface="+mn-lt"/>
          <a:ea typeface="+mn-ea"/>
          <a:cs typeface="Microsoft YaHei" charset="-122"/>
        </a:defRPr>
      </a:lvl3pPr>
      <a:lvl4pPr marL="16002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288FC3"/>
          </a:solidFill>
          <a:latin typeface="+mn-lt"/>
          <a:ea typeface="+mn-ea"/>
          <a:cs typeface="Microsoft YaHei" charset="-122"/>
        </a:defRPr>
      </a:lvl4pPr>
      <a:lvl5pPr marL="2057400" indent="-228600" algn="l" defTabSz="449263" rtl="0" eaLnBrk="0" fontAlgn="base" hangingPunct="0">
        <a:spcBef>
          <a:spcPts val="500"/>
        </a:spcBef>
        <a:spcAft>
          <a:spcPct val="0"/>
        </a:spcAft>
        <a:buClr>
          <a:srgbClr val="000000"/>
        </a:buClr>
        <a:buSzPct val="100000"/>
        <a:buFont typeface="Times New Roman" charset="0"/>
        <a:buChar char="»"/>
        <a:defRPr sz="2000">
          <a:solidFill>
            <a:srgbClr val="288FC3"/>
          </a:solidFill>
          <a:latin typeface="+mn-lt"/>
          <a:ea typeface="+mn-ea"/>
          <a:cs typeface="Microsoft YaHei" charset="-122"/>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288FC3"/>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9.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
          <p:cNvPicPr>
            <a:picLocks noChangeAspect="1" noChangeArrowheads="1"/>
          </p:cNvPicPr>
          <p:nvPr/>
        </p:nvPicPr>
        <p:blipFill>
          <a:blip r:embed="rId3" cstate="print"/>
          <a:srcRect/>
          <a:stretch>
            <a:fillRect/>
          </a:stretch>
        </p:blipFill>
        <p:spPr bwMode="auto">
          <a:xfrm>
            <a:off x="-12700" y="0"/>
            <a:ext cx="9193213" cy="6884988"/>
          </a:xfrm>
          <a:prstGeom prst="rect">
            <a:avLst/>
          </a:prstGeom>
          <a:noFill/>
          <a:ln w="9525">
            <a:noFill/>
            <a:round/>
            <a:headEnd/>
            <a:tailEnd/>
          </a:ln>
        </p:spPr>
      </p:pic>
      <p:sp>
        <p:nvSpPr>
          <p:cNvPr id="38915" name="Text Box 2"/>
          <p:cNvSpPr txBox="1">
            <a:spLocks noChangeArrowheads="1"/>
          </p:cNvSpPr>
          <p:nvPr/>
        </p:nvSpPr>
        <p:spPr bwMode="auto">
          <a:xfrm>
            <a:off x="166688" y="6437313"/>
            <a:ext cx="2752725" cy="369887"/>
          </a:xfrm>
          <a:prstGeom prst="rect">
            <a:avLst/>
          </a:prstGeom>
          <a:solidFill>
            <a:srgbClr val="FFFFFF"/>
          </a:solidFill>
          <a:ln w="9525">
            <a:noFill/>
            <a:round/>
            <a:headEnd/>
            <a:tailEnd/>
          </a:ln>
        </p:spPr>
        <p:txBody>
          <a:bodyPr wrap="none" anchor="ctr"/>
          <a:lstStyle/>
          <a:p>
            <a:endParaRPr lang="fr-FR"/>
          </a:p>
        </p:txBody>
      </p:sp>
      <p:sp>
        <p:nvSpPr>
          <p:cNvPr id="38916" name="Text Box 3"/>
          <p:cNvSpPr txBox="1">
            <a:spLocks noChangeArrowheads="1"/>
          </p:cNvSpPr>
          <p:nvPr/>
        </p:nvSpPr>
        <p:spPr bwMode="auto">
          <a:xfrm>
            <a:off x="1190625" y="6313488"/>
            <a:ext cx="1516063" cy="455612"/>
          </a:xfrm>
          <a:prstGeom prst="rect">
            <a:avLst/>
          </a:prstGeom>
          <a:noFill/>
          <a:ln w="9525">
            <a:noFill/>
            <a:round/>
            <a:headEnd/>
            <a:tailEnd/>
          </a:ln>
        </p:spPr>
        <p:txBody>
          <a:bodyPr lIns="0" tIns="0" rIns="0" bIns="0">
            <a:spAutoFit/>
          </a:bodyPr>
          <a:lstStyle/>
          <a:p>
            <a:pPr algn="jus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500">
                <a:solidFill>
                  <a:srgbClr val="7F7F7F"/>
                </a:solidFill>
              </a:rPr>
              <a:t>The sole responsibility for the content of this presentation lies with the Clean Fleets project. It does not necessarily reflect the opinion of the European Union. Neither the EACI nor the European Commission are responsible for any use that may be made of the information contained therein.</a:t>
            </a:r>
          </a:p>
        </p:txBody>
      </p:sp>
      <p:pic>
        <p:nvPicPr>
          <p:cNvPr id="38917" name="Picture 4"/>
          <p:cNvPicPr>
            <a:picLocks noChangeAspect="1" noChangeArrowheads="1"/>
          </p:cNvPicPr>
          <p:nvPr/>
        </p:nvPicPr>
        <p:blipFill>
          <a:blip r:embed="rId4" cstate="print"/>
          <a:srcRect/>
          <a:stretch>
            <a:fillRect/>
          </a:stretch>
        </p:blipFill>
        <p:spPr bwMode="auto">
          <a:xfrm>
            <a:off x="26988" y="6259513"/>
            <a:ext cx="1127125" cy="574675"/>
          </a:xfrm>
          <a:prstGeom prst="rect">
            <a:avLst/>
          </a:prstGeom>
          <a:noFill/>
          <a:ln w="9525">
            <a:noFill/>
            <a:round/>
            <a:headEnd/>
            <a:tailEnd/>
          </a:ln>
        </p:spPr>
      </p:pic>
      <p:sp>
        <p:nvSpPr>
          <p:cNvPr id="38918" name="Text Box 5"/>
          <p:cNvSpPr txBox="1">
            <a:spLocks noChangeArrowheads="1"/>
          </p:cNvSpPr>
          <p:nvPr/>
        </p:nvSpPr>
        <p:spPr bwMode="auto">
          <a:xfrm>
            <a:off x="906463" y="2830513"/>
            <a:ext cx="7991475" cy="1738312"/>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600" b="1">
                <a:solidFill>
                  <a:srgbClr val="2398D4"/>
                </a:solidFill>
              </a:rPr>
              <a:t>MODULE 2 :</a:t>
            </a:r>
            <a:br>
              <a:rPr lang="en-GB" sz="3600" b="1">
                <a:solidFill>
                  <a:srgbClr val="2398D4"/>
                </a:solidFill>
              </a:rPr>
            </a:br>
            <a:r>
              <a:rPr lang="en-GB" sz="3600" b="1">
                <a:solidFill>
                  <a:srgbClr val="2398D4"/>
                </a:solidFill>
              </a:rPr>
              <a:t>LA DIRECTIVE VÉHICULES PROPRES (DVP)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1062038"/>
            <a:ext cx="8099425" cy="701675"/>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a:solidFill>
                  <a:srgbClr val="288FC3"/>
                </a:solidFill>
              </a:rPr>
              <a:t>OPTION 3 :  COÛTS D’UTILISATION POUR TOUTE LA DURÉE DE VIE</a:t>
            </a:r>
          </a:p>
        </p:txBody>
      </p:sp>
      <p:sp>
        <p:nvSpPr>
          <p:cNvPr id="57347" name="Text Box 2"/>
          <p:cNvSpPr txBox="1">
            <a:spLocks noChangeArrowheads="1"/>
          </p:cNvSpPr>
          <p:nvPr/>
        </p:nvSpPr>
        <p:spPr bwMode="auto">
          <a:xfrm>
            <a:off x="468313" y="1809750"/>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Traduire les impacts énergétiques et climatiques en valeurs monétaires</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Appliquer la méthodologie précise décrite par la Directive Véhicules Propres</a:t>
            </a:r>
          </a:p>
          <a:p>
            <a:pPr marL="623888" lvl="2" indent="-355600">
              <a:spcBef>
                <a:spcPts val="600"/>
              </a:spcBef>
              <a:buClr>
                <a:srgbClr val="2298D4"/>
              </a:buClr>
              <a:buFont typeface="Arial" charset="0"/>
              <a:buBlip>
                <a:blip r:embed="rId3"/>
              </a:buBlip>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Guide Clean Fleets : Fournir des véhicules routiers propres et efficaces &amp; Module 4 de ce séminaire de formation.</a:t>
            </a:r>
          </a:p>
          <a:p>
            <a:pPr marL="623888" lvl="2" indent="-355600">
              <a:spcBef>
                <a:spcPts val="600"/>
              </a:spcBef>
              <a:buClr>
                <a:srgbClr val="2298D4"/>
              </a:buClr>
              <a:buFont typeface="Arial" charset="0"/>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p:txBody>
      </p:sp>
      <p:graphicFrame>
        <p:nvGraphicFramePr>
          <p:cNvPr id="14339" name="Group 3"/>
          <p:cNvGraphicFramePr>
            <a:graphicFrameLocks noGrp="1"/>
          </p:cNvGraphicFramePr>
          <p:nvPr/>
        </p:nvGraphicFramePr>
        <p:xfrm>
          <a:off x="952500" y="4492625"/>
          <a:ext cx="7088188" cy="769938"/>
        </p:xfrm>
        <a:graphic>
          <a:graphicData uri="http://schemas.openxmlformats.org/drawingml/2006/table">
            <a:tbl>
              <a:tblPr/>
              <a:tblGrid>
                <a:gridCol w="2000250"/>
                <a:gridCol w="1754188"/>
                <a:gridCol w="1733550"/>
                <a:gridCol w="1600200"/>
              </a:tblGrid>
              <a:tr h="403225">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1" i="0" u="none" strike="noStrike" cap="none" normalizeH="0" baseline="0" smtClean="0">
                          <a:ln>
                            <a:noFill/>
                          </a:ln>
                          <a:solidFill>
                            <a:srgbClr val="FFFFFF"/>
                          </a:solidFill>
                          <a:effectLst/>
                          <a:latin typeface="Arial" charset="0"/>
                          <a:ea typeface="Microsoft YaHei" charset="-128"/>
                        </a:rPr>
                        <a:t>CO</a:t>
                      </a:r>
                      <a:r>
                        <a:rPr kumimoji="0" lang="de-DE" sz="1800" b="1" i="0" u="none" strike="noStrike" cap="none" normalizeH="0" baseline="-25000" smtClean="0">
                          <a:ln>
                            <a:noFill/>
                          </a:ln>
                          <a:solidFill>
                            <a:srgbClr val="FFFFFF"/>
                          </a:solidFill>
                          <a:effectLst/>
                          <a:latin typeface="Arial" charset="0"/>
                          <a:ea typeface="Microsoft YaHei" charset="-128"/>
                        </a:rPr>
                        <a:t>2</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1" i="0" u="none" strike="noStrike" cap="none" normalizeH="0" baseline="0" smtClean="0">
                          <a:ln>
                            <a:noFill/>
                          </a:ln>
                          <a:solidFill>
                            <a:srgbClr val="FFFFFF"/>
                          </a:solidFill>
                          <a:effectLst/>
                          <a:latin typeface="Arial" charset="0"/>
                          <a:ea typeface="Microsoft YaHei" charset="-128"/>
                        </a:rPr>
                        <a:t>NO</a:t>
                      </a:r>
                      <a:r>
                        <a:rPr kumimoji="0" lang="de-DE" sz="1800" b="1" i="0" u="none" strike="noStrike" cap="none" normalizeH="0" baseline="-25000" smtClean="0">
                          <a:ln>
                            <a:noFill/>
                          </a:ln>
                          <a:solidFill>
                            <a:srgbClr val="FFFFFF"/>
                          </a:solidFill>
                          <a:effectLst/>
                          <a:latin typeface="Arial" charset="0"/>
                          <a:ea typeface="Microsoft YaHei" charset="-128"/>
                        </a:rPr>
                        <a:t>x</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1" i="0" u="none" strike="noStrike" cap="none" normalizeH="0" baseline="0" smtClean="0">
                          <a:ln>
                            <a:noFill/>
                          </a:ln>
                          <a:solidFill>
                            <a:srgbClr val="FFFFFF"/>
                          </a:solidFill>
                          <a:effectLst/>
                          <a:latin typeface="Arial" charset="0"/>
                          <a:ea typeface="Microsoft YaHei" charset="-128"/>
                        </a:rPr>
                        <a:t>HCNM</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1" i="0" u="none" strike="noStrike" cap="none" normalizeH="0" baseline="0" smtClean="0">
                          <a:ln>
                            <a:noFill/>
                          </a:ln>
                          <a:solidFill>
                            <a:srgbClr val="FFFFFF"/>
                          </a:solidFill>
                          <a:effectLst/>
                          <a:latin typeface="Arial" charset="0"/>
                          <a:ea typeface="Microsoft YaHei" charset="-128"/>
                        </a:rPr>
                        <a:t>PM</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r>
              <a:tr h="366713">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0" i="0" u="none" strike="noStrike" cap="none" normalizeH="0" baseline="0" smtClean="0">
                          <a:ln>
                            <a:noFill/>
                          </a:ln>
                          <a:solidFill>
                            <a:srgbClr val="288FC3"/>
                          </a:solidFill>
                          <a:effectLst/>
                          <a:latin typeface="Arial" charset="0"/>
                          <a:ea typeface="Microsoft YaHei" charset="-128"/>
                        </a:rPr>
                        <a:t>0,03-0,04 €/kg</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0" i="0" u="none" strike="noStrike" cap="none" normalizeH="0" baseline="0" smtClean="0">
                          <a:ln>
                            <a:noFill/>
                          </a:ln>
                          <a:solidFill>
                            <a:srgbClr val="288FC3"/>
                          </a:solidFill>
                          <a:effectLst/>
                          <a:latin typeface="Arial" charset="0"/>
                          <a:ea typeface="Microsoft YaHei" charset="-128"/>
                        </a:rPr>
                        <a:t>0,0044 €/g</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0" i="0" u="none" strike="noStrike" cap="none" normalizeH="0" baseline="0" smtClean="0">
                          <a:ln>
                            <a:noFill/>
                          </a:ln>
                          <a:solidFill>
                            <a:srgbClr val="288FC3"/>
                          </a:solidFill>
                          <a:effectLst/>
                          <a:latin typeface="Arial" charset="0"/>
                          <a:ea typeface="Microsoft YaHei" charset="-128"/>
                        </a:rPr>
                        <a:t>0,001 €/g</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de-DE" sz="1800" b="0" i="0" u="none" strike="noStrike" cap="none" normalizeH="0" baseline="0" smtClean="0">
                          <a:ln>
                            <a:noFill/>
                          </a:ln>
                          <a:solidFill>
                            <a:srgbClr val="288FC3"/>
                          </a:solidFill>
                          <a:effectLst/>
                          <a:latin typeface="Arial" charset="0"/>
                          <a:ea typeface="Microsoft YaHei" charset="-128"/>
                        </a:rPr>
                        <a:t>0,087 €/g</a:t>
                      </a:r>
                    </a:p>
                  </a:txBody>
                  <a:tcPr marL="90000" marR="90000" marT="61596"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457200" y="1062038"/>
            <a:ext cx="8469313" cy="159385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OPTION 3 :  COÛTS D’UTILISATION POUR TOUTE LA DURÉE DE VIE</a:t>
            </a:r>
          </a:p>
        </p:txBody>
      </p:sp>
      <p:sp>
        <p:nvSpPr>
          <p:cNvPr id="59395" name="Text Box 2"/>
          <p:cNvSpPr txBox="1">
            <a:spLocks noChangeArrowheads="1"/>
          </p:cNvSpPr>
          <p:nvPr/>
        </p:nvSpPr>
        <p:spPr bwMode="auto">
          <a:xfrm>
            <a:off x="182563" y="2105025"/>
            <a:ext cx="8458200" cy="3571875"/>
          </a:xfrm>
          <a:prstGeom prst="rect">
            <a:avLst/>
          </a:prstGeom>
          <a:noFill/>
          <a:ln w="9525">
            <a:noFill/>
            <a:round/>
            <a:headEnd/>
            <a:tailEnd/>
          </a:ln>
        </p:spPr>
        <p:txBody>
          <a:bodyPr/>
          <a:lstStyle/>
          <a:p>
            <a:pPr marL="623888" lvl="2" indent="-355600">
              <a:spcBef>
                <a:spcPts val="600"/>
              </a:spcBef>
              <a:buClr>
                <a:srgbClr val="2298D4"/>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Traduisent la consommation d'énergie et les émissions de CO</a:t>
            </a:r>
            <a:r>
              <a:rPr lang="fr-FR" sz="2000" baseline="30000">
                <a:solidFill>
                  <a:srgbClr val="87888A"/>
                </a:solidFill>
              </a:rPr>
              <a:t>2</a:t>
            </a:r>
            <a:r>
              <a:rPr lang="fr-FR" sz="2000">
                <a:solidFill>
                  <a:srgbClr val="87888A"/>
                </a:solidFill>
              </a:rPr>
              <a:t> et de polluants (PM, HCNM, NO</a:t>
            </a:r>
            <a:r>
              <a:rPr lang="fr-FR" sz="2000" baseline="-25000">
                <a:solidFill>
                  <a:srgbClr val="87888A"/>
                </a:solidFill>
              </a:rPr>
              <a:t>x</a:t>
            </a:r>
            <a:r>
              <a:rPr lang="fr-FR" sz="2000">
                <a:solidFill>
                  <a:srgbClr val="87888A"/>
                </a:solidFill>
              </a:rPr>
              <a:t>) en valeur monétaire</a:t>
            </a:r>
          </a:p>
          <a:p>
            <a:pPr marL="623888" lvl="2" indent="-355600">
              <a:spcBef>
                <a:spcPts val="600"/>
              </a:spcBef>
              <a:buClr>
                <a:srgbClr val="2298D4"/>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Ils sont </a:t>
            </a:r>
            <a:r>
              <a:rPr lang="fr-FR" sz="2000" b="1">
                <a:solidFill>
                  <a:srgbClr val="288FC3"/>
                </a:solidFill>
              </a:rPr>
              <a:t>normatifs </a:t>
            </a:r>
            <a:r>
              <a:rPr lang="fr-FR" sz="2000">
                <a:solidFill>
                  <a:srgbClr val="87888A"/>
                </a:solidFill>
              </a:rPr>
              <a:t>– il faut les calculer exactement comme décrit dans la DVP</a:t>
            </a:r>
          </a:p>
          <a:p>
            <a:pPr marL="623888" lvl="2" indent="-355600">
              <a:spcBef>
                <a:spcPts val="600"/>
              </a:spcBef>
              <a:buClr>
                <a:srgbClr val="2298D4"/>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Pour une utilisation correcte, ils NE doivent PAS être convertis en points ou utilisés comme élément d’évaluation séparé des coûts financiers – </a:t>
            </a:r>
          </a:p>
          <a:p>
            <a:pPr marL="1163638" lvl="4" indent="-355600">
              <a:spcBef>
                <a:spcPts val="500"/>
              </a:spcBef>
              <a:buClr>
                <a:srgbClr val="87888A"/>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Ils mesurent une </a:t>
            </a:r>
            <a:r>
              <a:rPr lang="fr-FR" sz="2000" b="1">
                <a:solidFill>
                  <a:srgbClr val="288FC3"/>
                </a:solidFill>
              </a:rPr>
              <a:t>valeur monétaire </a:t>
            </a:r>
            <a:r>
              <a:rPr lang="fr-FR" sz="2000">
                <a:solidFill>
                  <a:srgbClr val="808080"/>
                </a:solidFill>
              </a:rPr>
              <a:t>à ajouter aux coûts financiers de l'achat</a:t>
            </a:r>
            <a:endParaRPr lang="fr-FR" sz="2000" b="1">
              <a:solidFill>
                <a:srgbClr val="288FC3"/>
              </a:solidFill>
            </a:endParaRPr>
          </a:p>
          <a:p>
            <a:pPr>
              <a:spcBef>
                <a:spcPts val="288"/>
              </a:spcBef>
              <a:buClrTx/>
              <a:buFontTx/>
              <a:buNone/>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endParaRPr lang="it-IT" sz="1200" b="1">
              <a:solidFill>
                <a:srgbClr val="88B50E"/>
              </a:solidFill>
            </a:endParaRPr>
          </a:p>
          <a:p>
            <a:pPr>
              <a:spcBef>
                <a:spcPts val="288"/>
              </a:spcBef>
              <a:buClrTx/>
              <a:buFontTx/>
              <a:buNone/>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539750" y="1079500"/>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FAIRE PASSER LE MESSAGE AUX ACHETEURS</a:t>
            </a:r>
          </a:p>
        </p:txBody>
      </p:sp>
      <p:sp>
        <p:nvSpPr>
          <p:cNvPr id="16386"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Questions clés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Quel est le principal objectif de la Directive Véhicules Propres (DVP)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Stimuler le marché et créer une demande pour les véhicules propres et économes en énergie</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it-IT" sz="2000">
                <a:solidFill>
                  <a:srgbClr val="87888A"/>
                </a:solidFill>
              </a:rPr>
              <a:t>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87888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6386">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additive="repl">
                                        <p:cTn id="12"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additive="repl">
                                        <p:cTn id="16" dur="1" fill="hold">
                                          <p:stCondLst>
                                            <p:cond delay="0"/>
                                          </p:stCondLst>
                                        </p:cTn>
                                        <p:tgtEl>
                                          <p:spTgt spid="1638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FAIRE PASSER LE MESSAGES AUX ACHETEURS</a:t>
            </a:r>
          </a:p>
        </p:txBody>
      </p:sp>
      <p:sp>
        <p:nvSpPr>
          <p:cNvPr id="17410" name="Text Box 2"/>
          <p:cNvSpPr txBox="1">
            <a:spLocks noChangeArrowheads="1"/>
          </p:cNvSpPr>
          <p:nvPr/>
        </p:nvSpPr>
        <p:spPr bwMode="auto">
          <a:xfrm>
            <a:off x="468313" y="1774825"/>
            <a:ext cx="8232775" cy="503396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Questions clés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De quoi faut-il tenir compte lors de l’achat d’un véhicule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Consommation d'énergie</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CO</a:t>
            </a:r>
            <a:r>
              <a:rPr lang="fr-FR" sz="2000" baseline="-25000">
                <a:solidFill>
                  <a:srgbClr val="2298D4"/>
                </a:solidFill>
              </a:rPr>
              <a:t>2</a:t>
            </a:r>
            <a:r>
              <a:rPr lang="fr-FR" sz="2000">
                <a:solidFill>
                  <a:srgbClr val="2298D4"/>
                </a:solidFill>
              </a:rPr>
              <a:t>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Émissions de polluants</a:t>
            </a:r>
          </a:p>
          <a:p>
            <a:pPr marL="1163638" lvl="4" indent="-355600">
              <a:spcBef>
                <a:spcPts val="500"/>
              </a:spcBef>
              <a:buClr>
                <a:srgbClr val="7F7F7F"/>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PM		</a:t>
            </a:r>
          </a:p>
          <a:p>
            <a:pPr marL="1163638" lvl="4" indent="-355600">
              <a:spcBef>
                <a:spcPts val="500"/>
              </a:spcBef>
              <a:buClr>
                <a:srgbClr val="7F7F7F"/>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HCNM		</a:t>
            </a:r>
          </a:p>
          <a:p>
            <a:pPr marL="1163638" lvl="4" indent="-355600">
              <a:spcBef>
                <a:spcPts val="500"/>
              </a:spcBef>
              <a:buClr>
                <a:srgbClr val="7F7F7F"/>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NO</a:t>
            </a:r>
            <a:r>
              <a:rPr lang="fr-FR" sz="2000" baseline="-25000">
                <a:solidFill>
                  <a:srgbClr val="7F7F7F"/>
                </a:solidFill>
              </a:rPr>
              <a:t>x</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it-IT" sz="2000">
                <a:solidFill>
                  <a:srgbClr val="87888A"/>
                </a:solidFill>
              </a:rPr>
              <a:t>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87888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withEffect">
                                  <p:stCondLst>
                                    <p:cond delay="0"/>
                                  </p:stCondLst>
                                  <p:childTnLst>
                                    <p:set>
                                      <p:cBhvr additive="repl">
                                        <p:cTn id="6" dur="1" fill="hold">
                                          <p:stCondLst>
                                            <p:cond delay="0"/>
                                          </p:stCondLst>
                                        </p:cTn>
                                        <p:tgtEl>
                                          <p:spTgt spid="17410">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74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additive="repl">
                                        <p:cTn id="12" dur="1" fill="hold">
                                          <p:stCondLst>
                                            <p:cond delay="0"/>
                                          </p:stCondLst>
                                        </p:cTn>
                                        <p:tgtEl>
                                          <p:spTgt spid="17410">
                                            <p:txEl>
                                              <p:pRg st="5" end="5"/>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7410">
                                            <p:txEl>
                                              <p:pRg st="6" end="6"/>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17410">
                                            <p:txEl>
                                              <p:pRg st="7" end="7"/>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7410">
                                            <p:txEl>
                                              <p:pRg st="8" end="8"/>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7410">
                                            <p:txEl>
                                              <p:pRg st="9" end="9"/>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7410">
                                            <p:txEl>
                                              <p:pRg st="10" end="10"/>
                                            </p:txEl>
                                          </p:spTgt>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174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FAIRE PASSER LE MESSAGES AUX ACHETEURS</a:t>
            </a:r>
          </a:p>
        </p:txBody>
      </p:sp>
      <p:sp>
        <p:nvSpPr>
          <p:cNvPr id="18434"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Questions clés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Qui/quels véhicules doivent être conformes à la DVP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Tous ceux qui sont couverts par les Directives Marchés publics de l’UE, les opérateurs de transports en commun dans le cadre de contrats de service public</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it-IT" sz="2000">
                <a:solidFill>
                  <a:srgbClr val="87888A"/>
                </a:solidFill>
              </a:rPr>
              <a:t>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87888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withEffect">
                                  <p:stCondLst>
                                    <p:cond delay="0"/>
                                  </p:stCondLst>
                                  <p:childTnLst>
                                    <p:set>
                                      <p:cBhvr additive="repl">
                                        <p:cTn id="6" dur="1" fill="hold">
                                          <p:stCondLst>
                                            <p:cond delay="0"/>
                                          </p:stCondLst>
                                        </p:cTn>
                                        <p:tgtEl>
                                          <p:spTgt spid="18434">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additive="repl">
                                        <p:cTn id="12" dur="1" fill="hold">
                                          <p:stCondLst>
                                            <p:cond delay="0"/>
                                          </p:stCondLst>
                                        </p:cTn>
                                        <p:tgtEl>
                                          <p:spTgt spid="18434">
                                            <p:txEl>
                                              <p:pRg st="5" end="5"/>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84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FAIRE PASSER LE MESSAGES AUX ACHETEURS</a:t>
            </a:r>
          </a:p>
        </p:txBody>
      </p:sp>
      <p:sp>
        <p:nvSpPr>
          <p:cNvPr id="19458"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Questions clés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Quelles sont les 4 options dont les acheteurs disposent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1. Spécifications techniques</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2. Critères d'attribution</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3. Coûts d’utilisation pour toute la durée de vie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4. Une combinaison des 3 options !</a:t>
            </a:r>
            <a:r>
              <a:rPr lang="fr-FR" sz="2000">
                <a:solidFill>
                  <a:srgbClr val="87888A"/>
                </a:solidFill>
              </a:rPr>
              <a:t>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87888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withEffect">
                                  <p:stCondLst>
                                    <p:cond delay="0"/>
                                  </p:stCondLst>
                                  <p:childTnLst>
                                    <p:set>
                                      <p:cBhvr additive="repl">
                                        <p:cTn id="6" dur="1" fill="hold">
                                          <p:stCondLst>
                                            <p:cond delay="0"/>
                                          </p:stCondLst>
                                        </p:cTn>
                                        <p:tgtEl>
                                          <p:spTgt spid="19458">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additive="repl">
                                        <p:cTn id="12" dur="1" fill="hold">
                                          <p:stCondLst>
                                            <p:cond delay="0"/>
                                          </p:stCondLst>
                                        </p:cTn>
                                        <p:tgtEl>
                                          <p:spTgt spid="19458">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additive="repl">
                                        <p:cTn id="16" dur="1" fill="hold">
                                          <p:stCondLst>
                                            <p:cond delay="0"/>
                                          </p:stCondLst>
                                        </p:cTn>
                                        <p:tgtEl>
                                          <p:spTgt spid="19458">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additive="repl">
                                        <p:cTn id="20" dur="1" fill="hold">
                                          <p:stCondLst>
                                            <p:cond delay="0"/>
                                          </p:stCondLst>
                                        </p:cTn>
                                        <p:tgtEl>
                                          <p:spTgt spid="19458">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additive="repl">
                                        <p:cTn id="24" dur="1" fill="hold">
                                          <p:stCondLst>
                                            <p:cond delay="0"/>
                                          </p:stCondLst>
                                        </p:cTn>
                                        <p:tgtEl>
                                          <p:spTgt spid="1945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FAIRE PASSER LE MESSAGES AUX ACHETEURS</a:t>
            </a:r>
          </a:p>
        </p:txBody>
      </p:sp>
      <p:sp>
        <p:nvSpPr>
          <p:cNvPr id="20482" name="Text Box 2"/>
          <p:cNvSpPr txBox="1">
            <a:spLocks noChangeArrowheads="1"/>
          </p:cNvSpPr>
          <p:nvPr/>
        </p:nvSpPr>
        <p:spPr bwMode="auto">
          <a:xfrm>
            <a:off x="468313" y="1774825"/>
            <a:ext cx="8232775" cy="555466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Questions clés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Quels facteurs sont-ils monétarisés dans l'option 3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CO</a:t>
            </a:r>
            <a:r>
              <a:rPr lang="fr-FR" sz="2000" baseline="-25000">
                <a:solidFill>
                  <a:srgbClr val="2298D4"/>
                </a:solidFill>
              </a:rPr>
              <a:t>2</a:t>
            </a: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No</a:t>
            </a:r>
            <a:r>
              <a:rPr lang="fr-FR" sz="2000" baseline="-25000">
                <a:solidFill>
                  <a:srgbClr val="2298D4"/>
                </a:solidFill>
              </a:rPr>
              <a:t>x</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HCNM</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PM</a:t>
            </a: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a:spcBef>
                <a:spcPts val="800"/>
              </a:spcBef>
              <a:buClrTx/>
              <a:buSz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         </a:t>
            </a:r>
            <a:endParaRPr lang="fr-FR" sz="2000" baseline="-25000">
              <a:solidFill>
                <a:srgbClr val="2298D4"/>
              </a:solidFill>
            </a:endParaRPr>
          </a:p>
          <a:p>
            <a:pPr>
              <a:spcBef>
                <a:spcPts val="800"/>
              </a:spcBef>
              <a:buClrTx/>
              <a:buSz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         </a:t>
            </a:r>
            <a:endParaRPr lang="fr-FR" sz="2000" baseline="-25000">
              <a:solidFill>
                <a:srgbClr val="2298D4"/>
              </a:solidFill>
            </a:endParaRPr>
          </a:p>
          <a:p>
            <a:pPr>
              <a:spcBef>
                <a:spcPts val="800"/>
              </a:spcBef>
              <a:buClrTx/>
              <a:buSz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         </a:t>
            </a:r>
          </a:p>
          <a:p>
            <a:pPr>
              <a:spcBef>
                <a:spcPts val="800"/>
              </a:spcBef>
              <a:buClrTx/>
              <a:buSz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2298D4"/>
                </a:solidFill>
              </a:rPr>
              <a:t>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2298D4"/>
              </a:solidFill>
            </a:endParaRP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it-IT" sz="2000">
                <a:solidFill>
                  <a:srgbClr val="87888A"/>
                </a:solidFill>
              </a:rPr>
              <a:t>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87888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0"/>
                      </p:stCondLst>
                      <p:childTnLst>
                        <p:par>
                          <p:cTn id="4" fill="hold">
                            <p:stCondLst>
                              <p:cond delay="0"/>
                            </p:stCondLst>
                            <p:childTnLst>
                              <p:par>
                                <p:cTn id="5" presetID="1" presetClass="entr" fill="hold" nodeType="withEffect">
                                  <p:stCondLst>
                                    <p:cond delay="0"/>
                                  </p:stCondLst>
                                  <p:childTnLst>
                                    <p:set>
                                      <p:cBhvr additive="repl">
                                        <p:cTn id="6" dur="1" fill="hold">
                                          <p:stCondLst>
                                            <p:cond delay="0"/>
                                          </p:stCondLst>
                                        </p:cTn>
                                        <p:tgtEl>
                                          <p:spTgt spid="20482">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0482">
                                            <p:txEl>
                                              <p:pRg st="2" end="2"/>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0482">
                                            <p:txEl>
                                              <p:pRg st="6" end="6"/>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20482">
                                            <p:txEl>
                                              <p:pRg st="7" end="7"/>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20482">
                                            <p:txEl>
                                              <p:pRg st="8" end="8"/>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2048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2699792" y="2820988"/>
            <a:ext cx="6075908" cy="1235075"/>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500" b="1" dirty="0">
                <a:solidFill>
                  <a:srgbClr val="288FC3"/>
                </a:solidFill>
              </a:rPr>
              <a:t>2.2 : NOTES SUR LA DVP </a:t>
            </a:r>
            <a:r>
              <a:rPr lang="fr-FR" sz="2500" b="1" dirty="0" smtClean="0">
                <a:solidFill>
                  <a:srgbClr val="288FC3"/>
                </a:solidFill>
              </a:rPr>
              <a:t>: </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500" b="1" dirty="0" smtClean="0">
              <a:solidFill>
                <a:srgbClr val="288FC3"/>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500" b="1" dirty="0" smtClean="0">
                <a:solidFill>
                  <a:srgbClr val="288FC3"/>
                </a:solidFill>
              </a:rPr>
              <a:t>COMPRENDRE </a:t>
            </a:r>
            <a:r>
              <a:rPr lang="fr-FR" sz="2500" b="1" dirty="0">
                <a:solidFill>
                  <a:srgbClr val="288FC3"/>
                </a:solidFill>
              </a:rPr>
              <a:t>EN DÉTAIL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PENSE-BÊTES </a:t>
            </a:r>
          </a:p>
        </p:txBody>
      </p:sp>
      <p:sp>
        <p:nvSpPr>
          <p:cNvPr id="73731" name="Text Box 2"/>
          <p:cNvSpPr txBox="1">
            <a:spLocks noChangeArrowheads="1"/>
          </p:cNvSpPr>
          <p:nvPr/>
        </p:nvSpPr>
        <p:spPr bwMode="auto">
          <a:xfrm>
            <a:off x="406400" y="1763713"/>
            <a:ext cx="8232775" cy="4176712"/>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Précisions / Rappels :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Bien que la consommation de carburant et les émissions de CO</a:t>
            </a:r>
            <a:r>
              <a:rPr lang="fr-FR" sz="2000" baseline="-25000">
                <a:solidFill>
                  <a:srgbClr val="7F7F7F"/>
                </a:solidFill>
              </a:rPr>
              <a:t>2</a:t>
            </a:r>
            <a:r>
              <a:rPr lang="fr-FR" sz="2000">
                <a:solidFill>
                  <a:srgbClr val="7F7F7F"/>
                </a:solidFill>
              </a:rPr>
              <a:t> soient étroitement liées, il convient de les considérer séparément pour assurer la pleine conformité avec la Directive.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288FC3"/>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288FC3"/>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PENSE-BÊTES </a:t>
            </a:r>
          </a:p>
        </p:txBody>
      </p:sp>
      <p:sp>
        <p:nvSpPr>
          <p:cNvPr id="75779"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Précisions / Rappels : </a:t>
            </a:r>
          </a:p>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7F7F7F"/>
              </a:solidFill>
            </a:endParaRPr>
          </a:p>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7F7F7F"/>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Le fait de spécifier les minimums d’émissions exigés par les normes Euro (pour véhicules utilitaires légers ou véhicules utilitaires lourds) ne constitue pas en soi une conformité avec la DVP, car ni les taux d’émissions de CO</a:t>
            </a:r>
            <a:r>
              <a:rPr lang="fr-FR" sz="2000" baseline="-25000">
                <a:solidFill>
                  <a:srgbClr val="7F7F7F"/>
                </a:solidFill>
              </a:rPr>
              <a:t>2</a:t>
            </a:r>
            <a:r>
              <a:rPr lang="fr-FR" sz="2000">
                <a:solidFill>
                  <a:srgbClr val="7F7F7F"/>
                </a:solidFill>
              </a:rPr>
              <a:t> ni les taux de consommation d'énergie ne sont pris en compte.</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288FC3"/>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574675" y="2820988"/>
            <a:ext cx="8099425" cy="1492250"/>
          </a:xfrm>
          <a:prstGeom prst="rect">
            <a:avLst/>
          </a:prstGeom>
          <a:noFill/>
          <a:ln w="9525">
            <a:noFill/>
            <a:round/>
            <a:headEnd/>
            <a:tailEnd/>
          </a:ln>
        </p:spPr>
        <p:txBody>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300" b="1">
                <a:solidFill>
                  <a:srgbClr val="288FC3"/>
                </a:solidFill>
              </a:rPr>
              <a:t>2.1 : INTRODUCTION À LA DIRECTIVE VÉHICULES PROPRES (DVP)  </a:t>
            </a:r>
            <a:r>
              <a:rPr lang="it-IT" sz="2300" b="1">
                <a:solidFill>
                  <a:srgbClr val="288FC3"/>
                </a:solidFill>
              </a:rPr>
              <a:t/>
            </a:r>
            <a:br>
              <a:rPr lang="it-IT" sz="2300" b="1">
                <a:solidFill>
                  <a:srgbClr val="288FC3"/>
                </a:solidFill>
              </a:rPr>
            </a:br>
            <a:r>
              <a:rPr lang="it-IT" sz="2300" b="1">
                <a:solidFill>
                  <a:srgbClr val="288FC3"/>
                </a:solidFill>
              </a:rPr>
              <a:t/>
            </a:r>
            <a:br>
              <a:rPr lang="it-IT" sz="2300" b="1">
                <a:solidFill>
                  <a:srgbClr val="288FC3"/>
                </a:solidFill>
              </a:rPr>
            </a:br>
            <a:endParaRPr lang="it-IT" sz="2300" b="1">
              <a:solidFill>
                <a:srgbClr val="288FC3"/>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PENSE-BÊTES </a:t>
            </a:r>
          </a:p>
        </p:txBody>
      </p:sp>
      <p:sp>
        <p:nvSpPr>
          <p:cNvPr id="77827"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Précisions / Rappels : </a:t>
            </a:r>
          </a:p>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7F7F7F"/>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Si une administration exige explicitement des véhicules à faibles émissions ou à zéro émission de gaz d'échappement (p. ex. entièrement électriques ou à hydrogène), les émissions de CO</a:t>
            </a:r>
            <a:r>
              <a:rPr lang="fr-FR" sz="2000" baseline="-25000">
                <a:solidFill>
                  <a:srgbClr val="7F7F7F"/>
                </a:solidFill>
              </a:rPr>
              <a:t>2</a:t>
            </a:r>
            <a:r>
              <a:rPr lang="fr-FR" sz="2000">
                <a:solidFill>
                  <a:srgbClr val="7F7F7F"/>
                </a:solidFill>
              </a:rPr>
              <a:t> et d’autres polluants ne devront pas être évaluées de nouveau dans le cadre de l'appel d'offres puisqu’elles sont implicitement prises en compte. Il faut toutefois continuer de déterminer la consommation d'énergie.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539750" y="1079500"/>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PENSE-BÊTES </a:t>
            </a:r>
          </a:p>
        </p:txBody>
      </p:sp>
      <p:sp>
        <p:nvSpPr>
          <p:cNvPr id="79875" name="Text Box 2"/>
          <p:cNvSpPr txBox="1">
            <a:spLocks noChangeArrowheads="1"/>
          </p:cNvSpPr>
          <p:nvPr/>
        </p:nvSpPr>
        <p:spPr bwMode="auto">
          <a:xfrm>
            <a:off x="468313" y="1774825"/>
            <a:ext cx="8232775" cy="4211638"/>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Précisions / Rappels : </a:t>
            </a:r>
          </a:p>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7F7F7F"/>
              </a:solidFill>
            </a:endParaRPr>
          </a:p>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7F7F7F"/>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Il est possible de prendre en compte les aspects environnementaux de la DVP, soit au niveau d’un véhicule individuel ou comme moyenne de l’ensemble des véhicules achetés. Si, par exemple, une administration remplace un grand nombre des véhicules de son parc, elle peut fixer un niveau maximum d’émissions de CO</a:t>
            </a:r>
            <a:r>
              <a:rPr lang="fr-FR" sz="2000" baseline="-25000">
                <a:solidFill>
                  <a:srgbClr val="7F7F7F"/>
                </a:solidFill>
              </a:rPr>
              <a:t>2</a:t>
            </a:r>
            <a:r>
              <a:rPr lang="fr-FR" sz="2000">
                <a:solidFill>
                  <a:srgbClr val="7F7F7F"/>
                </a:solidFill>
              </a:rPr>
              <a:t> (ou du taux de consommation de carburant, ou une norme Euro) comme moyenne pour la totalité de l’achat.</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539750" y="1079500"/>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PENSE-BÊTES </a:t>
            </a:r>
          </a:p>
        </p:txBody>
      </p:sp>
      <p:sp>
        <p:nvSpPr>
          <p:cNvPr id="81923"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Problèmes liés à la DVP mentionnés le plus souvent :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7F7F7F"/>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Il n’existe pas de valeurs minimums fixées, ces facteurs doivent juste « être pris en compte », c’est une raison pour laquelle :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1163638" lvl="4" indent="-355600">
              <a:spcBef>
                <a:spcPts val="500"/>
              </a:spcBef>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les administrations réticentes demeurent peu ambitieuses</a:t>
            </a:r>
          </a:p>
          <a:p>
            <a:pPr marL="1163638" lvl="4" indent="-355600">
              <a:spcBef>
                <a:spcPts val="500"/>
              </a:spcBef>
              <a:buClr>
                <a:srgbClr val="87888A"/>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1163638" lvl="4" indent="-355600">
              <a:spcBef>
                <a:spcPts val="500"/>
              </a:spcBef>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les acheteurs sont parfois incertains quant à ce qui est acceptable ou pas en termes de seuils relatifs aux spécifications techniques et aux critères d'attribution.</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541338" y="2239963"/>
            <a:ext cx="8099425" cy="3138487"/>
          </a:xfrm>
          <a:prstGeom prst="rect">
            <a:avLst/>
          </a:prstGeom>
          <a:noFill/>
          <a:ln w="9525">
            <a:noFill/>
            <a:round/>
            <a:headEnd/>
            <a:tailEnd/>
          </a:ln>
        </p:spPr>
        <p:txBody>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it-IT" sz="2500" b="1">
                <a:solidFill>
                  <a:srgbClr val="288FC3"/>
                </a:solidFill>
              </a:rPr>
              <a:t>2.3 : </a:t>
            </a:r>
            <a:r>
              <a:rPr lang="fr-FR" sz="2500" b="1">
                <a:solidFill>
                  <a:srgbClr val="288FC3"/>
                </a:solidFill>
              </a:rPr>
              <a:t>INSCRIRE LA DVP DANS SON CONTEXTE : </a:t>
            </a:r>
            <a:br>
              <a:rPr lang="fr-FR" sz="2500" b="1">
                <a:solidFill>
                  <a:srgbClr val="288FC3"/>
                </a:solidFill>
              </a:rPr>
            </a:br>
            <a:r>
              <a:rPr lang="fr-FR" sz="2500" b="1">
                <a:solidFill>
                  <a:srgbClr val="288FC3"/>
                </a:solidFill>
              </a:rPr>
              <a:t/>
            </a:r>
            <a:br>
              <a:rPr lang="fr-FR" sz="2500" b="1">
                <a:solidFill>
                  <a:srgbClr val="288FC3"/>
                </a:solidFill>
              </a:rPr>
            </a:br>
            <a:r>
              <a:rPr lang="fr-FR" sz="2500" b="1">
                <a:solidFill>
                  <a:srgbClr val="288FC3"/>
                </a:solidFill>
              </a:rPr>
              <a:t>AUTRES DIRECTIVES EUROPÉENNES CONCERNANT LES VÉHICULES ET LÉGISLATION LOCALE </a:t>
            </a:r>
            <a:r>
              <a:rPr lang="it-IT" sz="2500" b="1">
                <a:solidFill>
                  <a:srgbClr val="288FC3"/>
                </a:solidFill>
              </a:rPr>
              <a:t/>
            </a:r>
            <a:br>
              <a:rPr lang="it-IT" sz="2500" b="1">
                <a:solidFill>
                  <a:srgbClr val="288FC3"/>
                </a:solidFill>
              </a:rPr>
            </a:br>
            <a:r>
              <a:rPr lang="it-IT" sz="2500" b="1">
                <a:solidFill>
                  <a:srgbClr val="288FC3"/>
                </a:solidFill>
              </a:rPr>
              <a:t/>
            </a:r>
            <a:br>
              <a:rPr lang="it-IT" sz="2500" b="1">
                <a:solidFill>
                  <a:srgbClr val="288FC3"/>
                </a:solidFill>
              </a:rPr>
            </a:br>
            <a:r>
              <a:rPr lang="it-IT" sz="2500" b="1">
                <a:solidFill>
                  <a:srgbClr val="288FC3"/>
                </a:solidFill>
              </a:rPr>
              <a:t/>
            </a:r>
            <a:br>
              <a:rPr lang="it-IT" sz="2500" b="1">
                <a:solidFill>
                  <a:srgbClr val="288FC3"/>
                </a:solidFill>
              </a:rPr>
            </a:br>
            <a:r>
              <a:rPr lang="it-IT" sz="2500" b="1">
                <a:solidFill>
                  <a:srgbClr val="288FC3"/>
                </a:solidFill>
              </a:rPr>
              <a:t/>
            </a:r>
            <a:br>
              <a:rPr lang="it-IT" sz="2500" b="1">
                <a:solidFill>
                  <a:srgbClr val="288FC3"/>
                </a:solidFill>
              </a:rPr>
            </a:br>
            <a:endParaRPr lang="it-IT" sz="2500" b="1">
              <a:solidFill>
                <a:srgbClr val="288FC3"/>
              </a:solidFill>
            </a:endParaRPr>
          </a:p>
        </p:txBody>
      </p:sp>
      <p:sp>
        <p:nvSpPr>
          <p:cNvPr id="83971" name="Rectangle 2"/>
          <p:cNvSpPr>
            <a:spLocks noChangeArrowheads="1"/>
          </p:cNvSpPr>
          <p:nvPr/>
        </p:nvSpPr>
        <p:spPr bwMode="auto">
          <a:xfrm>
            <a:off x="847725" y="4729163"/>
            <a:ext cx="7781925" cy="917575"/>
          </a:xfrm>
          <a:prstGeom prst="rect">
            <a:avLst/>
          </a:prstGeom>
          <a:noFill/>
          <a:ln w="9525">
            <a:noFill/>
            <a:round/>
            <a:headEnd/>
            <a:tailEnd/>
          </a:ln>
        </p:spPr>
        <p:txBody>
          <a:bodyPr lIns="90000" tIns="46800" rIns="90000" bIns="46800">
            <a:spAutoFit/>
          </a:bodyPr>
          <a:lstStyle/>
          <a:p>
            <a:pPr marL="623888" lvl="2" indent="-355600" eaLnBrk="1" hangingPunct="1">
              <a:buClr>
                <a:srgbClr val="FFFFFF"/>
              </a:buClr>
              <a:buFont typeface="Times New Roman" charset="0"/>
              <a:buBlip>
                <a:blip r:embed="rId3"/>
              </a:buBlip>
              <a:tabLst>
                <a:tab pos="623888" algn="l"/>
                <a:tab pos="1081088" algn="l"/>
                <a:tab pos="1538288" algn="l"/>
                <a:tab pos="1995488" algn="l"/>
                <a:tab pos="2452688" algn="l"/>
                <a:tab pos="2909888" algn="l"/>
                <a:tab pos="3367088" algn="l"/>
                <a:tab pos="3824288" algn="l"/>
                <a:tab pos="4281488" algn="l"/>
                <a:tab pos="4738688" algn="l"/>
                <a:tab pos="5195888" algn="l"/>
                <a:tab pos="5653088" algn="l"/>
                <a:tab pos="6110288" algn="l"/>
                <a:tab pos="6567488" algn="l"/>
                <a:tab pos="7024688" algn="l"/>
                <a:tab pos="7481888" algn="l"/>
                <a:tab pos="7939088" algn="l"/>
                <a:tab pos="8396288" algn="l"/>
                <a:tab pos="8853488" algn="l"/>
                <a:tab pos="9310688" algn="l"/>
                <a:tab pos="9767888" algn="l"/>
              </a:tabLst>
            </a:pPr>
            <a:r>
              <a:rPr lang="fr-FR" sz="3600">
                <a:solidFill>
                  <a:srgbClr val="FFFFFF"/>
                </a:solidFill>
              </a:rPr>
              <a:t>.</a:t>
            </a:r>
            <a:r>
              <a:rPr lang="fr-FR">
                <a:solidFill>
                  <a:srgbClr val="87888A"/>
                </a:solidFill>
              </a:rPr>
              <a:t>Fiche détaillée Clean Fleets sur la législation et la politique européennes concernant les véhicules routiers propres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NORMES EURO: ÉMISSIONS DE POLLUANTS AU NIVEAU LOCAL</a:t>
            </a:r>
          </a:p>
        </p:txBody>
      </p:sp>
      <p:sp>
        <p:nvSpPr>
          <p:cNvPr id="86019"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Niveaux acceptables des émissions de polluants pour les véhicules routiers fixés par la CE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Monoxyde de carbone (CO)</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Hydrocarbures (HC)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Hydrocarbures non méthaniques (HCNM)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Oxydes d'azote  (NOx)</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7F7F7F"/>
                </a:solidFill>
              </a:rPr>
              <a:t>Matières particulaires (PM)</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FF0000"/>
                </a:solidFill>
              </a:rPr>
              <a:t>PAS le dioxyde de carbone (CO</a:t>
            </a:r>
            <a:r>
              <a:rPr lang="fr-FR" sz="2000" baseline="-25000">
                <a:solidFill>
                  <a:srgbClr val="FF0000"/>
                </a:solidFill>
              </a:rPr>
              <a:t>2</a:t>
            </a:r>
            <a:r>
              <a:rPr lang="fr-FR" sz="2000">
                <a:solidFill>
                  <a:srgbClr val="FF0000"/>
                </a:solidFill>
              </a:rPr>
              <a:t>) ou la consommation d'énergie, donc ne spécifier que les normes Euro ne suffit pas pour être conforme à la directive !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LIMITES DES ÉMISSIONS DE CO</a:t>
            </a:r>
            <a:r>
              <a:rPr lang="en-GB" sz="2000" b="1" baseline="-25000">
                <a:solidFill>
                  <a:srgbClr val="288FC3"/>
                </a:solidFill>
              </a:rPr>
              <a:t>2</a:t>
            </a:r>
            <a:r>
              <a:rPr lang="en-GB" sz="2000" b="1">
                <a:solidFill>
                  <a:srgbClr val="288FC3"/>
                </a:solidFill>
              </a:rPr>
              <a:t> </a:t>
            </a:r>
          </a:p>
        </p:txBody>
      </p:sp>
      <p:sp>
        <p:nvSpPr>
          <p:cNvPr id="88067"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Actuellement, les limites ne concernent que les voitures particulières et les véhicules utilitaires légers (camionnettes)</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graphicFrame>
        <p:nvGraphicFramePr>
          <p:cNvPr id="29699" name="Group 3"/>
          <p:cNvGraphicFramePr>
            <a:graphicFrameLocks noGrp="1"/>
          </p:cNvGraphicFramePr>
          <p:nvPr/>
        </p:nvGraphicFramePr>
        <p:xfrm>
          <a:off x="612775" y="2720975"/>
          <a:ext cx="7734300" cy="3354388"/>
        </p:xfrm>
        <a:graphic>
          <a:graphicData uri="http://schemas.openxmlformats.org/drawingml/2006/table">
            <a:tbl>
              <a:tblPr/>
              <a:tblGrid>
                <a:gridCol w="881063"/>
                <a:gridCol w="4275137"/>
                <a:gridCol w="2578100"/>
              </a:tblGrid>
              <a:tr h="3683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FFFFFF"/>
                          </a:solidFill>
                          <a:effectLst/>
                          <a:latin typeface="Arial" charset="0"/>
                          <a:ea typeface="Microsoft YaHei" charset="-128"/>
                        </a:rPr>
                        <a:t>Date</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FFFFFF"/>
                          </a:solidFill>
                          <a:effectLst/>
                          <a:latin typeface="Arial" charset="0"/>
                          <a:ea typeface="Microsoft YaHei" charset="-128"/>
                        </a:rPr>
                        <a:t>Voitures particulières</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FFFFFF"/>
                          </a:solidFill>
                          <a:effectLst/>
                          <a:latin typeface="Arial" charset="0"/>
                          <a:ea typeface="Microsoft YaHei" charset="-128"/>
                        </a:rPr>
                        <a:t>VUL (Catégorie N1*)</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18720" cap="flat" cmpd="sng" algn="ctr">
                      <a:solidFill>
                        <a:srgbClr val="FFFFFF"/>
                      </a:solidFill>
                      <a:prstDash val="solid"/>
                      <a:round/>
                      <a:headEnd type="none" w="med" len="med"/>
                      <a:tailEnd type="none" w="med" len="med"/>
                    </a:lnB>
                    <a:lnTlToBr>
                      <a:noFill/>
                    </a:lnTlToBr>
                    <a:lnBlToTr>
                      <a:noFill/>
                    </a:lnBlToTr>
                    <a:solidFill>
                      <a:srgbClr val="73B632"/>
                    </a:solidFill>
                  </a:tcPr>
                </a:tc>
              </a:tr>
              <a:tr h="95408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0" i="0" u="none" strike="noStrike" cap="none" normalizeH="0" baseline="0" smtClean="0">
                          <a:ln>
                            <a:noFill/>
                          </a:ln>
                          <a:solidFill>
                            <a:srgbClr val="8D8E8D"/>
                          </a:solidFill>
                          <a:effectLst/>
                          <a:latin typeface="Arial" charset="0"/>
                          <a:ea typeface="Microsoft YaHei" charset="-128"/>
                        </a:rPr>
                        <a:t>2012</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65% </a:t>
                      </a:r>
                      <a:r>
                        <a:rPr kumimoji="0" lang="fr-FR" sz="1800" b="0" i="0" u="none" strike="noStrike" cap="none" normalizeH="0" baseline="0" smtClean="0">
                          <a:ln>
                            <a:noFill/>
                          </a:ln>
                          <a:solidFill>
                            <a:srgbClr val="8D8E8D"/>
                          </a:solidFill>
                          <a:effectLst/>
                          <a:latin typeface="Arial" charset="0"/>
                          <a:ea typeface="Microsoft YaHei" charset="-128"/>
                        </a:rPr>
                        <a:t>des véhicules nouvellement enregistrés par constructeur doivent respecter la limite de</a:t>
                      </a:r>
                      <a:r>
                        <a:rPr kumimoji="0" lang="fr-FR" sz="1800" b="1" i="0" u="none" strike="noStrike" cap="none" normalizeH="0" baseline="0" smtClean="0">
                          <a:ln>
                            <a:noFill/>
                          </a:ln>
                          <a:solidFill>
                            <a:srgbClr val="8D8E8D"/>
                          </a:solidFill>
                          <a:effectLst/>
                          <a:latin typeface="Arial" charset="0"/>
                          <a:ea typeface="Microsoft YaHei" charset="-128"/>
                        </a:rPr>
                        <a:t> 130g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r>
                        <a:rPr kumimoji="0" lang="fr-FR" sz="1800" b="0" i="0" u="none" strike="noStrike" cap="none" normalizeH="0" baseline="0" smtClean="0">
                          <a:ln>
                            <a:noFill/>
                          </a:ln>
                          <a:solidFill>
                            <a:srgbClr val="8D8E8D"/>
                          </a:solidFill>
                          <a:effectLst/>
                          <a:latin typeface="Arial" charset="0"/>
                          <a:ea typeface="Microsoft YaHei" charset="-128"/>
                        </a:rPr>
                        <a:t>**</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fr-FR" sz="1800" b="0" i="0" u="none" strike="noStrike" cap="none" normalizeH="0" baseline="0" smtClean="0">
                        <a:ln>
                          <a:noFill/>
                        </a:ln>
                        <a:solidFill>
                          <a:srgbClr val="8D8E8D"/>
                        </a:solidFill>
                        <a:effectLst/>
                        <a:latin typeface="Arial" charset="0"/>
                        <a:ea typeface="Microsoft YaHei" charset="-128"/>
                      </a:endParaRP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1872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r>
              <a:tr h="406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0" i="0" u="none" strike="noStrike" cap="none" normalizeH="0" baseline="0" smtClean="0">
                          <a:ln>
                            <a:noFill/>
                          </a:ln>
                          <a:solidFill>
                            <a:srgbClr val="8D8E8D"/>
                          </a:solidFill>
                          <a:effectLst/>
                          <a:latin typeface="Arial" charset="0"/>
                          <a:ea typeface="Microsoft YaHei" charset="-128"/>
                        </a:rPr>
                        <a:t>2013</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75% </a:t>
                      </a:r>
                      <a:r>
                        <a:rPr kumimoji="0" lang="fr-FR" sz="1800" b="0" i="0" u="none" strike="noStrike" cap="none" normalizeH="0" baseline="0" smtClean="0">
                          <a:ln>
                            <a:noFill/>
                          </a:ln>
                          <a:solidFill>
                            <a:srgbClr val="8D8E8D"/>
                          </a:solidFill>
                          <a:effectLst/>
                          <a:latin typeface="Arial" charset="0"/>
                          <a:ea typeface="Microsoft YaHei" charset="-128"/>
                        </a:rPr>
                        <a:t>doivent respecter </a:t>
                      </a:r>
                      <a:r>
                        <a:rPr kumimoji="0" lang="fr-FR" sz="1800" b="1" i="0" u="none" strike="noStrike" cap="none" normalizeH="0" baseline="0" smtClean="0">
                          <a:ln>
                            <a:noFill/>
                          </a:ln>
                          <a:solidFill>
                            <a:srgbClr val="8D8E8D"/>
                          </a:solidFill>
                          <a:effectLst/>
                          <a:latin typeface="Arial" charset="0"/>
                          <a:ea typeface="Microsoft YaHei" charset="-128"/>
                        </a:rPr>
                        <a:t>130g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fr-FR" sz="1800" b="0" i="0" u="none" strike="noStrike" cap="none" normalizeH="0" baseline="0" smtClean="0">
                        <a:ln>
                          <a:noFill/>
                        </a:ln>
                        <a:solidFill>
                          <a:srgbClr val="8D8E8D"/>
                        </a:solidFill>
                        <a:effectLst/>
                        <a:latin typeface="Arial" charset="0"/>
                        <a:ea typeface="Microsoft YaHei" charset="-128"/>
                      </a:endParaRP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r>
              <a:tr h="406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0" i="0" u="none" strike="noStrike" cap="none" normalizeH="0" baseline="0" smtClean="0">
                          <a:ln>
                            <a:noFill/>
                          </a:ln>
                          <a:solidFill>
                            <a:srgbClr val="8D8E8D"/>
                          </a:solidFill>
                          <a:effectLst/>
                          <a:latin typeface="Arial" charset="0"/>
                          <a:ea typeface="Microsoft YaHei" charset="-128"/>
                        </a:rPr>
                        <a:t>2014</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85% </a:t>
                      </a:r>
                      <a:r>
                        <a:rPr kumimoji="0" lang="fr-FR" sz="1800" b="0" i="0" u="none" strike="noStrike" cap="none" normalizeH="0" baseline="0" smtClean="0">
                          <a:ln>
                            <a:noFill/>
                          </a:ln>
                          <a:solidFill>
                            <a:srgbClr val="8D8E8D"/>
                          </a:solidFill>
                          <a:effectLst/>
                          <a:latin typeface="Arial" charset="0"/>
                          <a:ea typeface="Microsoft YaHei" charset="-128"/>
                        </a:rPr>
                        <a:t>doivent respecter </a:t>
                      </a:r>
                      <a:r>
                        <a:rPr kumimoji="0" lang="fr-FR" sz="1800" b="1" i="0" u="none" strike="noStrike" cap="none" normalizeH="0" baseline="0" smtClean="0">
                          <a:ln>
                            <a:noFill/>
                          </a:ln>
                          <a:solidFill>
                            <a:srgbClr val="8D8E8D"/>
                          </a:solidFill>
                          <a:effectLst/>
                          <a:latin typeface="Arial" charset="0"/>
                          <a:ea typeface="Microsoft YaHei" charset="-128"/>
                        </a:rPr>
                        <a:t>130g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fr-FR" sz="1800" b="0" i="0" u="none" strike="noStrike" cap="none" normalizeH="0" baseline="0" smtClean="0">
                        <a:ln>
                          <a:noFill/>
                        </a:ln>
                        <a:solidFill>
                          <a:srgbClr val="8D8E8D"/>
                        </a:solidFill>
                        <a:effectLst/>
                        <a:latin typeface="Arial" charset="0"/>
                        <a:ea typeface="Microsoft YaHei" charset="-128"/>
                      </a:endParaRP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r>
              <a:tr h="406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0" i="0" u="none" strike="noStrike" cap="none" normalizeH="0" baseline="0" smtClean="0">
                          <a:ln>
                            <a:noFill/>
                          </a:ln>
                          <a:solidFill>
                            <a:srgbClr val="8D8E8D"/>
                          </a:solidFill>
                          <a:effectLst/>
                          <a:latin typeface="Arial" charset="0"/>
                          <a:ea typeface="Microsoft YaHei" charset="-128"/>
                        </a:rPr>
                        <a:t>2015</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100% </a:t>
                      </a:r>
                      <a:r>
                        <a:rPr kumimoji="0" lang="fr-FR" sz="1800" b="0" i="0" u="none" strike="noStrike" cap="none" normalizeH="0" baseline="0" smtClean="0">
                          <a:ln>
                            <a:noFill/>
                          </a:ln>
                          <a:solidFill>
                            <a:srgbClr val="8D8E8D"/>
                          </a:solidFill>
                          <a:effectLst/>
                          <a:latin typeface="Arial" charset="0"/>
                          <a:ea typeface="Microsoft YaHei" charset="-128"/>
                        </a:rPr>
                        <a:t>doivent respecter </a:t>
                      </a:r>
                      <a:r>
                        <a:rPr kumimoji="0" lang="fr-FR" sz="1800" b="1" i="0" u="none" strike="noStrike" cap="none" normalizeH="0" baseline="0" smtClean="0">
                          <a:ln>
                            <a:noFill/>
                          </a:ln>
                          <a:solidFill>
                            <a:srgbClr val="8D8E8D"/>
                          </a:solidFill>
                          <a:effectLst/>
                          <a:latin typeface="Arial" charset="0"/>
                          <a:ea typeface="Microsoft YaHei" charset="-128"/>
                        </a:rPr>
                        <a:t>130g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fr-FR" sz="1800" b="0" i="0" u="none" strike="noStrike" cap="none" normalizeH="0" baseline="0" smtClean="0">
                        <a:ln>
                          <a:noFill/>
                        </a:ln>
                        <a:solidFill>
                          <a:srgbClr val="8D8E8D"/>
                        </a:solidFill>
                        <a:effectLst/>
                        <a:latin typeface="Arial" charset="0"/>
                        <a:ea typeface="Microsoft YaHei" charset="-128"/>
                      </a:endParaRP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r>
              <a:tr h="406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0" i="0" u="none" strike="noStrike" cap="none" normalizeH="0" baseline="0" smtClean="0">
                          <a:ln>
                            <a:noFill/>
                          </a:ln>
                          <a:solidFill>
                            <a:srgbClr val="8D8E8D"/>
                          </a:solidFill>
                          <a:effectLst/>
                          <a:latin typeface="Arial" charset="0"/>
                          <a:ea typeface="Microsoft YaHei" charset="-128"/>
                        </a:rPr>
                        <a:t>2017</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fr-FR" sz="1800" b="0" i="0" u="none" strike="noStrike" cap="none" normalizeH="0" baseline="0" smtClean="0">
                        <a:ln>
                          <a:noFill/>
                        </a:ln>
                        <a:solidFill>
                          <a:srgbClr val="8D8E8D"/>
                        </a:solidFill>
                        <a:effectLst/>
                        <a:latin typeface="Arial" charset="0"/>
                        <a:ea typeface="Microsoft YaHei" charset="-128"/>
                      </a:endParaRP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175g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D5E5CD"/>
                    </a:solidFill>
                  </a:tcPr>
                </a:tc>
              </a:tr>
              <a:tr h="406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0" i="0" u="none" strike="noStrike" cap="none" normalizeH="0" baseline="0" smtClean="0">
                          <a:ln>
                            <a:noFill/>
                          </a:ln>
                          <a:solidFill>
                            <a:srgbClr val="8D8E8D"/>
                          </a:solidFill>
                          <a:effectLst/>
                          <a:latin typeface="Arial" charset="0"/>
                          <a:ea typeface="Microsoft YaHei" charset="-128"/>
                        </a:rPr>
                        <a:t>2024</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95g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fr-FR" sz="1800" b="1" i="0" u="none" strike="noStrike" cap="none" normalizeH="0" baseline="0" smtClean="0">
                          <a:ln>
                            <a:noFill/>
                          </a:ln>
                          <a:solidFill>
                            <a:srgbClr val="8D8E8D"/>
                          </a:solidFill>
                          <a:effectLst/>
                          <a:latin typeface="Arial" charset="0"/>
                          <a:ea typeface="Microsoft YaHei" charset="-128"/>
                        </a:rPr>
                        <a:t>147g CO</a:t>
                      </a:r>
                      <a:r>
                        <a:rPr kumimoji="0" lang="fr-FR" sz="1800" b="1" i="0" u="none" strike="noStrike" cap="none" normalizeH="0" baseline="-25000" smtClean="0">
                          <a:ln>
                            <a:noFill/>
                          </a:ln>
                          <a:solidFill>
                            <a:srgbClr val="8D8E8D"/>
                          </a:solidFill>
                          <a:effectLst/>
                          <a:latin typeface="Arial" charset="0"/>
                          <a:ea typeface="Microsoft YaHei" charset="-128"/>
                        </a:rPr>
                        <a:t>2</a:t>
                      </a:r>
                      <a:r>
                        <a:rPr kumimoji="0" lang="fr-FR" sz="1800" b="1" i="0" u="none" strike="noStrike" cap="none" normalizeH="0" baseline="0" smtClean="0">
                          <a:ln>
                            <a:noFill/>
                          </a:ln>
                          <a:solidFill>
                            <a:srgbClr val="8D8E8D"/>
                          </a:solidFill>
                          <a:effectLst/>
                          <a:latin typeface="Arial" charset="0"/>
                          <a:ea typeface="Microsoft YaHei" charset="-128"/>
                        </a:rPr>
                        <a:t>/km</a:t>
                      </a:r>
                    </a:p>
                  </a:txBody>
                  <a:tcPr marL="90000" marR="90000" marT="62676" marB="46800"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BF3E8"/>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LIMITES DES ÉMISSIONS DE CO2</a:t>
            </a:r>
          </a:p>
        </p:txBody>
      </p:sp>
      <p:sp>
        <p:nvSpPr>
          <p:cNvPr id="90115"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Quiz rapide – Quelles étaient les valeurs moyennes du parc automobile  en 2007***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D8E8D"/>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88FC3"/>
                </a:solidFill>
              </a:rPr>
              <a:t>Pour les voitures particulières ? </a:t>
            </a:r>
            <a:r>
              <a:rPr lang="fr-FR" sz="2000">
                <a:solidFill>
                  <a:srgbClr val="8D8E8D"/>
                </a:solidFill>
              </a:rPr>
              <a:t>___CO</a:t>
            </a:r>
            <a:r>
              <a:rPr lang="fr-FR" sz="2000" baseline="-25000">
                <a:solidFill>
                  <a:srgbClr val="8D8E8D"/>
                </a:solidFill>
              </a:rPr>
              <a:t>2</a:t>
            </a:r>
            <a:r>
              <a:rPr lang="fr-FR" sz="2000">
                <a:solidFill>
                  <a:srgbClr val="8D8E8D"/>
                </a:solidFill>
              </a:rPr>
              <a:t>/km</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88FC3"/>
                </a:solidFill>
              </a:rPr>
              <a:t>Pour les véhicules utilitaires légers ? </a:t>
            </a:r>
            <a:r>
              <a:rPr lang="fr-FR" sz="2000">
                <a:solidFill>
                  <a:srgbClr val="8D8E8D"/>
                </a:solidFill>
              </a:rPr>
              <a:t>___ CO</a:t>
            </a:r>
            <a:r>
              <a:rPr lang="fr-FR" sz="2000" baseline="-25000">
                <a:solidFill>
                  <a:srgbClr val="8D8E8D"/>
                </a:solidFill>
              </a:rPr>
              <a:t>2</a:t>
            </a:r>
            <a:r>
              <a:rPr lang="fr-FR" sz="2000">
                <a:solidFill>
                  <a:srgbClr val="8D8E8D"/>
                </a:solidFill>
              </a:rPr>
              <a:t>/km</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D8E8D"/>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FF0000"/>
                </a:solidFill>
              </a:rPr>
              <a:t>Rappel : fixer les émissions de CO</a:t>
            </a:r>
            <a:r>
              <a:rPr lang="fr-FR" sz="2000" baseline="-25000">
                <a:solidFill>
                  <a:srgbClr val="FF0000"/>
                </a:solidFill>
              </a:rPr>
              <a:t>2</a:t>
            </a:r>
            <a:r>
              <a:rPr lang="fr-FR" sz="2000">
                <a:solidFill>
                  <a:srgbClr val="FF0000"/>
                </a:solidFill>
              </a:rPr>
              <a:t> ne suffit pas pour être conforme à la Directive, il faut aussi prendre en compte les polluants locaux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487363" y="1062038"/>
            <a:ext cx="7670800" cy="701675"/>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VALEURS À RESPECTER PAR LES FABRICANTS EN MATIÈRE D'ÉMISSIONS &amp; D'EFFICACITÉ ÉNERGÉTIQUE </a:t>
            </a:r>
          </a:p>
        </p:txBody>
      </p:sp>
      <p:sp>
        <p:nvSpPr>
          <p:cNvPr id="92163" name="Text Box 2"/>
          <p:cNvSpPr txBox="1">
            <a:spLocks noChangeArrowheads="1"/>
          </p:cNvSpPr>
          <p:nvPr/>
        </p:nvSpPr>
        <p:spPr bwMode="auto">
          <a:xfrm>
            <a:off x="467544" y="1844824"/>
            <a:ext cx="8232775" cy="4870450"/>
          </a:xfrm>
          <a:prstGeom prst="rect">
            <a:avLst/>
          </a:prstGeom>
          <a:noFill/>
          <a:ln w="9525">
            <a:noFill/>
            <a:round/>
            <a:headEnd/>
            <a:tailEnd/>
          </a:ln>
        </p:spPr>
        <p:txBody>
          <a:bodyPr/>
          <a:lstStyle/>
          <a:p>
            <a:pPr>
              <a:spcBef>
                <a:spcPts val="288"/>
              </a:spcBef>
              <a:spcAft>
                <a:spcPts val="1200"/>
              </a:spcAft>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D8E8D"/>
                </a:solidFill>
              </a:rPr>
              <a:t>Émissions de CO</a:t>
            </a:r>
            <a:r>
              <a:rPr lang="fr-FR" sz="2000" baseline="-25000" dirty="0">
                <a:solidFill>
                  <a:srgbClr val="8D8E8D"/>
                </a:solidFill>
              </a:rPr>
              <a:t>2</a:t>
            </a:r>
            <a:r>
              <a:rPr lang="fr-FR" sz="2000" dirty="0">
                <a:solidFill>
                  <a:srgbClr val="8D8E8D"/>
                </a:solidFill>
              </a:rPr>
              <a:t> et consommation de carburant :</a:t>
            </a:r>
          </a:p>
          <a:p>
            <a:pPr marL="623888" lvl="2" indent="-355600">
              <a:spcBef>
                <a:spcPts val="600"/>
              </a:spcBef>
              <a:spcAft>
                <a:spcPts val="1200"/>
              </a:spcAft>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dirty="0">
                <a:solidFill>
                  <a:srgbClr val="288FC3"/>
                </a:solidFill>
              </a:rPr>
              <a:t>Véhicules utilitaires légers </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Le CO</a:t>
            </a:r>
            <a:r>
              <a:rPr lang="fr-FR" sz="2000" baseline="-25000" dirty="0">
                <a:solidFill>
                  <a:srgbClr val="87888A"/>
                </a:solidFill>
              </a:rPr>
              <a:t>2</a:t>
            </a:r>
            <a:r>
              <a:rPr lang="fr-FR" sz="2000" dirty="0">
                <a:solidFill>
                  <a:srgbClr val="87888A"/>
                </a:solidFill>
              </a:rPr>
              <a:t> et la consommation de carburant sont mesurés lors de l’homologation du véhicule </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 enregistrés dans le Certificat de Conformité (</a:t>
            </a:r>
            <a:r>
              <a:rPr lang="fr-FR" sz="2000" dirty="0" err="1">
                <a:solidFill>
                  <a:srgbClr val="87888A"/>
                </a:solidFill>
              </a:rPr>
              <a:t>CdC</a:t>
            </a:r>
            <a:r>
              <a:rPr lang="fr-FR" sz="2000" dirty="0">
                <a:solidFill>
                  <a:srgbClr val="87888A"/>
                </a:solidFill>
              </a:rPr>
              <a:t>)</a:t>
            </a:r>
          </a:p>
          <a:p>
            <a:pPr marL="623888" lvl="2" indent="-355600">
              <a:spcBef>
                <a:spcPts val="600"/>
              </a:spcBef>
              <a:spcAft>
                <a:spcPts val="1200"/>
              </a:spcAft>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dirty="0">
                <a:solidFill>
                  <a:srgbClr val="288FC3"/>
                </a:solidFill>
              </a:rPr>
              <a:t>Voitures particulières</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Comme ci-dessus</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 une étiquette indiquant les économies de carburant du véhicule et les émissions de CO</a:t>
            </a:r>
            <a:r>
              <a:rPr lang="fr-FR" sz="2000" baseline="-25000" dirty="0">
                <a:solidFill>
                  <a:srgbClr val="87888A"/>
                </a:solidFill>
              </a:rPr>
              <a:t>2</a:t>
            </a:r>
            <a:r>
              <a:rPr lang="fr-FR" sz="2000" dirty="0">
                <a:solidFill>
                  <a:srgbClr val="87888A"/>
                </a:solidFill>
              </a:rPr>
              <a:t>*</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dirty="0">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dirty="0">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1"/>
          <p:cNvSpPr txBox="1">
            <a:spLocks noChangeArrowheads="1"/>
          </p:cNvSpPr>
          <p:nvPr/>
        </p:nvSpPr>
        <p:spPr bwMode="auto">
          <a:xfrm>
            <a:off x="457200" y="1062038"/>
            <a:ext cx="7670800" cy="701675"/>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VALEURS À RESPECTER PAR LES FABRICANTS EN MATIÈRE D'ÉMISSIONS &amp; D'EFFICACITÉ ÉNERGÉTIQUE </a:t>
            </a:r>
          </a:p>
        </p:txBody>
      </p:sp>
      <p:sp>
        <p:nvSpPr>
          <p:cNvPr id="94211" name="Text Box 2"/>
          <p:cNvSpPr txBox="1">
            <a:spLocks noChangeArrowheads="1"/>
          </p:cNvSpPr>
          <p:nvPr/>
        </p:nvSpPr>
        <p:spPr bwMode="auto">
          <a:xfrm>
            <a:off x="467544" y="1844824"/>
            <a:ext cx="8232775" cy="4314825"/>
          </a:xfrm>
          <a:prstGeom prst="rect">
            <a:avLst/>
          </a:prstGeom>
          <a:noFill/>
          <a:ln w="9525">
            <a:noFill/>
            <a:round/>
            <a:headEnd/>
            <a:tailEnd/>
          </a:ln>
        </p:spPr>
        <p:txBody>
          <a:bodyPr/>
          <a:lstStyle/>
          <a:p>
            <a:pPr>
              <a:spcBef>
                <a:spcPts val="288"/>
              </a:spcBef>
              <a:spcAft>
                <a:spcPts val="1200"/>
              </a:spcAft>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D8E8D"/>
                </a:solidFill>
              </a:rPr>
              <a:t>Émissions de CO</a:t>
            </a:r>
            <a:r>
              <a:rPr lang="fr-FR" sz="2000" baseline="-25000" dirty="0">
                <a:solidFill>
                  <a:srgbClr val="8D8E8D"/>
                </a:solidFill>
              </a:rPr>
              <a:t>2</a:t>
            </a:r>
            <a:r>
              <a:rPr lang="fr-FR" sz="2000" dirty="0">
                <a:solidFill>
                  <a:srgbClr val="8D8E8D"/>
                </a:solidFill>
              </a:rPr>
              <a:t> et consommation de carburant :</a:t>
            </a:r>
          </a:p>
          <a:p>
            <a:pPr marL="623888" lvl="2" indent="-355600">
              <a:spcBef>
                <a:spcPts val="600"/>
              </a:spcBef>
              <a:spcAft>
                <a:spcPts val="1200"/>
              </a:spcAft>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dirty="0">
                <a:solidFill>
                  <a:srgbClr val="87888A"/>
                </a:solidFill>
              </a:rPr>
              <a:t>Véhicules utilitaires lourds</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Les taux d'émissions de CO</a:t>
            </a:r>
            <a:r>
              <a:rPr lang="fr-FR" sz="2000" baseline="-25000" dirty="0">
                <a:solidFill>
                  <a:srgbClr val="87888A"/>
                </a:solidFill>
              </a:rPr>
              <a:t>2</a:t>
            </a:r>
            <a:r>
              <a:rPr lang="fr-FR" sz="2000" dirty="0">
                <a:solidFill>
                  <a:srgbClr val="87888A"/>
                </a:solidFill>
              </a:rPr>
              <a:t> doivent désormais* être mesurés</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Ne sont pas enregistrés dans le </a:t>
            </a:r>
            <a:r>
              <a:rPr lang="fr-FR" sz="2000" dirty="0" err="1">
                <a:solidFill>
                  <a:srgbClr val="87888A"/>
                </a:solidFill>
              </a:rPr>
              <a:t>CdC</a:t>
            </a:r>
            <a:r>
              <a:rPr lang="fr-FR" sz="2000" dirty="0">
                <a:solidFill>
                  <a:srgbClr val="87888A"/>
                </a:solidFill>
              </a:rPr>
              <a:t>, MAIS les acheteurs peuvent les demander dans le cadre de l'appel d'offres</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Valeurs définies par le rendement énergétique du moteur (g/kWh)**</a:t>
            </a:r>
          </a:p>
          <a:p>
            <a:pPr marL="1163638" lvl="4" indent="-355600">
              <a:spcBef>
                <a:spcPts val="500"/>
              </a:spcBef>
              <a:spcAft>
                <a:spcPts val="1200"/>
              </a:spcAft>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NE constituent donc PAS un critère approprié à la méthode 3 autorisée par la DVP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1"/>
          <p:cNvSpPr txBox="1">
            <a:spLocks noChangeArrowheads="1"/>
          </p:cNvSpPr>
          <p:nvPr/>
        </p:nvSpPr>
        <p:spPr bwMode="auto">
          <a:xfrm>
            <a:off x="457200" y="1062038"/>
            <a:ext cx="7670800" cy="701675"/>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VALEURS À RESPECTER PAR LES FABRICANTS EN MATIÈRE D'ÉMISSIONS &amp; D'EFFICACITÉ ÉNERGÉTIQUE </a:t>
            </a:r>
          </a:p>
        </p:txBody>
      </p:sp>
      <p:sp>
        <p:nvSpPr>
          <p:cNvPr id="96259" name="Text Box 2"/>
          <p:cNvSpPr txBox="1">
            <a:spLocks noChangeArrowheads="1"/>
          </p:cNvSpPr>
          <p:nvPr/>
        </p:nvSpPr>
        <p:spPr bwMode="auto">
          <a:xfrm>
            <a:off x="467544" y="1916832"/>
            <a:ext cx="8232775" cy="5208587"/>
          </a:xfrm>
          <a:prstGeom prst="rect">
            <a:avLst/>
          </a:prstGeom>
          <a:noFill/>
          <a:ln w="9525">
            <a:noFill/>
            <a:round/>
            <a:headEnd/>
            <a:tailEnd/>
          </a:ln>
        </p:spPr>
        <p:txBody>
          <a:bodyPr/>
          <a:lstStyle/>
          <a:p>
            <a:pPr>
              <a:spcBef>
                <a:spcPts val="288"/>
              </a:spcBef>
              <a:spcAft>
                <a:spcPts val="1200"/>
              </a:spcAft>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D8E8D"/>
                </a:solidFill>
              </a:rPr>
              <a:t>Polluants toxiques (</a:t>
            </a:r>
            <a:r>
              <a:rPr lang="fr-FR" sz="2000" dirty="0" err="1">
                <a:solidFill>
                  <a:srgbClr val="8D8E8D"/>
                </a:solidFill>
              </a:rPr>
              <a:t>NO</a:t>
            </a:r>
            <a:r>
              <a:rPr lang="fr-FR" sz="2000" baseline="-25000" dirty="0" err="1">
                <a:solidFill>
                  <a:srgbClr val="8D8E8D"/>
                </a:solidFill>
              </a:rPr>
              <a:t>x</a:t>
            </a:r>
            <a:r>
              <a:rPr lang="fr-FR" sz="2000" dirty="0">
                <a:solidFill>
                  <a:srgbClr val="8D8E8D"/>
                </a:solidFill>
              </a:rPr>
              <a:t>, HCNM &amp; particules) </a:t>
            </a:r>
          </a:p>
          <a:p>
            <a:pPr marL="623888" lvl="2" indent="-355600">
              <a:spcBef>
                <a:spcPts val="600"/>
              </a:spcBef>
              <a:spcAft>
                <a:spcPts val="1200"/>
              </a:spcAft>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Les valeurs spécifiques à chaque polluant mesurées au cours des essais d’homologation de type sont enregistrées dans le </a:t>
            </a:r>
            <a:r>
              <a:rPr lang="fr-FR" sz="2000" dirty="0" err="1">
                <a:solidFill>
                  <a:srgbClr val="87888A"/>
                </a:solidFill>
              </a:rPr>
              <a:t>CoC</a:t>
            </a:r>
            <a:r>
              <a:rPr lang="fr-FR" sz="2000" dirty="0">
                <a:solidFill>
                  <a:srgbClr val="87888A"/>
                </a:solidFill>
              </a:rPr>
              <a:t>.</a:t>
            </a:r>
            <a:r>
              <a:rPr lang="fr-FR" sz="2000" baseline="30000" dirty="0">
                <a:solidFill>
                  <a:srgbClr val="87888A"/>
                </a:solidFill>
              </a:rPr>
              <a:t> </a:t>
            </a:r>
          </a:p>
          <a:p>
            <a:pPr marL="623888" lvl="2" indent="-355600">
              <a:spcBef>
                <a:spcPts val="600"/>
              </a:spcBef>
              <a:spcAft>
                <a:spcPts val="1200"/>
              </a:spcAft>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Dans l'attente de l'élaboration d'un test mesurant les émissions en situation de conduite réelle, ces valeurs ne constituent pas un critère fiable d'évaluation des impacts environnementaux actuels pour toute la durée de vie des différents véhicules. </a:t>
            </a:r>
          </a:p>
          <a:p>
            <a:pPr marL="623888" lvl="2" indent="-355600">
              <a:spcBef>
                <a:spcPts val="600"/>
              </a:spcBef>
              <a:spcAft>
                <a:spcPts val="1200"/>
              </a:spcAft>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dirty="0">
                <a:solidFill>
                  <a:srgbClr val="87888A"/>
                </a:solidFill>
              </a:rPr>
              <a:t>Tous les véhicules doivent aussi respecter une norme Euro spécifique pour ce type d'émissions – la conformité avec une norme Euro particulière constitue par conséquent le critère le plus important dans la décision d'achat.</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dirty="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dirty="0">
              <a:solidFill>
                <a:srgbClr val="87888A"/>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INTRODUCTION À LA DIRECTIVE</a:t>
            </a:r>
          </a:p>
        </p:txBody>
      </p:sp>
      <p:sp>
        <p:nvSpPr>
          <p:cNvPr id="43011"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88FC3"/>
                </a:solidFill>
              </a:rPr>
              <a:t>Objectifs principaux :</a:t>
            </a:r>
          </a:p>
          <a:p>
            <a:pPr marL="623888" lvl="2" indent="-355600" algn="just">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Stimuler le marché des véhicules de transport routier </a:t>
            </a:r>
            <a:r>
              <a:rPr lang="fr-FR" sz="2000" b="1">
                <a:solidFill>
                  <a:srgbClr val="0084D1"/>
                </a:solidFill>
              </a:rPr>
              <a:t>propres</a:t>
            </a:r>
            <a:r>
              <a:rPr lang="fr-FR" sz="2000">
                <a:solidFill>
                  <a:srgbClr val="87888A"/>
                </a:solidFill>
              </a:rPr>
              <a:t> et </a:t>
            </a:r>
            <a:r>
              <a:rPr lang="fr-FR" sz="2000" b="1">
                <a:solidFill>
                  <a:srgbClr val="0084D1"/>
                </a:solidFill>
              </a:rPr>
              <a:t>économes en énergie  </a:t>
            </a:r>
          </a:p>
          <a:p>
            <a:pPr marL="623888" lvl="2" indent="-355600" algn="just">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lgn="just">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Influencer le marché des véhicules standardisés produits en grande quantité en garantissant un niveau de demande de ce type de véhicules </a:t>
            </a:r>
            <a:r>
              <a:rPr lang="fr-FR" sz="2000" b="1">
                <a:solidFill>
                  <a:srgbClr val="0084D1"/>
                </a:solidFill>
              </a:rPr>
              <a:t>suffisamment élevé</a:t>
            </a:r>
            <a:r>
              <a:rPr lang="fr-FR" sz="2000" b="1">
                <a:solidFill>
                  <a:srgbClr val="288FC3"/>
                </a:solidFill>
              </a:rPr>
              <a:t> </a:t>
            </a:r>
            <a:r>
              <a:rPr lang="fr-FR" sz="2000">
                <a:solidFill>
                  <a:srgbClr val="808080"/>
                </a:solidFill>
              </a:rPr>
              <a:t>pour</a:t>
            </a:r>
            <a:r>
              <a:rPr lang="fr-FR" sz="2000">
                <a:solidFill>
                  <a:srgbClr val="87888A"/>
                </a:solidFill>
              </a:rPr>
              <a:t> inciter les constructeurs et l'industrie à </a:t>
            </a:r>
            <a:r>
              <a:rPr lang="fr-FR" sz="2000" b="1">
                <a:solidFill>
                  <a:srgbClr val="288FC3"/>
                </a:solidFill>
              </a:rPr>
              <a:t>investir </a:t>
            </a:r>
            <a:r>
              <a:rPr lang="fr-FR" sz="2000">
                <a:solidFill>
                  <a:srgbClr val="87888A"/>
                </a:solidFill>
              </a:rPr>
              <a:t>dans les véhicules à faible consommation </a:t>
            </a:r>
            <a:r>
              <a:rPr lang="fr-FR" sz="2000" b="1">
                <a:solidFill>
                  <a:srgbClr val="0084D1"/>
                </a:solidFill>
              </a:rPr>
              <a:t>d’énergie</a:t>
            </a:r>
            <a:r>
              <a:rPr lang="fr-FR" sz="2000" b="1">
                <a:solidFill>
                  <a:srgbClr val="87888A"/>
                </a:solidFill>
              </a:rPr>
              <a:t> </a:t>
            </a:r>
            <a:r>
              <a:rPr lang="fr-FR" sz="2000">
                <a:solidFill>
                  <a:srgbClr val="87888A"/>
                </a:solidFill>
              </a:rPr>
              <a:t>et faibles</a:t>
            </a:r>
            <a:r>
              <a:rPr lang="fr-FR" sz="2000" b="1">
                <a:solidFill>
                  <a:srgbClr val="87888A"/>
                </a:solidFill>
              </a:rPr>
              <a:t> </a:t>
            </a:r>
            <a:r>
              <a:rPr lang="fr-FR" sz="2000">
                <a:solidFill>
                  <a:srgbClr val="87888A"/>
                </a:solidFill>
              </a:rPr>
              <a:t>émissions de </a:t>
            </a:r>
            <a:r>
              <a:rPr lang="fr-FR" sz="2000" b="1">
                <a:solidFill>
                  <a:srgbClr val="288FC3"/>
                </a:solidFill>
              </a:rPr>
              <a:t>CO</a:t>
            </a:r>
            <a:r>
              <a:rPr lang="fr-FR" sz="2000" b="1" baseline="-25000">
                <a:solidFill>
                  <a:srgbClr val="288FC3"/>
                </a:solidFill>
              </a:rPr>
              <a:t>2</a:t>
            </a:r>
            <a:r>
              <a:rPr lang="fr-FR" sz="2000">
                <a:solidFill>
                  <a:srgbClr val="87888A"/>
                </a:solidFill>
              </a:rPr>
              <a:t> et </a:t>
            </a:r>
            <a:r>
              <a:rPr lang="fr-FR" sz="2000" b="1">
                <a:solidFill>
                  <a:srgbClr val="0084D1"/>
                </a:solidFill>
              </a:rPr>
              <a:t>p</a:t>
            </a:r>
            <a:r>
              <a:rPr lang="fr-FR" sz="2000" b="1">
                <a:solidFill>
                  <a:srgbClr val="288FC3"/>
                </a:solidFill>
              </a:rPr>
              <a:t>olluants</a:t>
            </a:r>
            <a:r>
              <a:rPr lang="fr-FR" sz="2000" b="1">
                <a:solidFill>
                  <a:srgbClr val="87888A"/>
                </a:solidFill>
              </a:rPr>
              <a:t> </a:t>
            </a:r>
            <a:r>
              <a:rPr lang="fr-FR" sz="2000">
                <a:solidFill>
                  <a:srgbClr val="87888A"/>
                </a:solidFill>
              </a:rPr>
              <a:t>afin de générer un impact positif important sur l’environnement</a:t>
            </a:r>
            <a:r>
              <a:rPr lang="fr-FR" sz="2000" b="1">
                <a:solidFill>
                  <a:srgbClr val="87888A"/>
                </a:solidFill>
              </a:rPr>
              <a:t>.</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a:solidFill>
                <a:srgbClr val="7F7F7F"/>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457200" y="1062038"/>
            <a:ext cx="7670800"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UNE ÉNERGIE PROPRE POUR LES TRANSPORTS</a:t>
            </a:r>
          </a:p>
        </p:txBody>
      </p:sp>
      <p:sp>
        <p:nvSpPr>
          <p:cNvPr id="98307" name="Text Box 2"/>
          <p:cNvSpPr txBox="1">
            <a:spLocks noChangeArrowheads="1"/>
          </p:cNvSpPr>
          <p:nvPr/>
        </p:nvSpPr>
        <p:spPr bwMode="auto">
          <a:xfrm>
            <a:off x="468313" y="183197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88FC3"/>
                </a:solidFill>
              </a:rPr>
              <a:t>Promouvoir une percée des carburants alternatifs sur le marché</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Objectif à court terme : promouvoir une percée des carburants alternatifs sur le marché</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Objectif à long terme : remplacer le pétrole comme source d’énergie dans tous les modes de transport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Pilier majeur de la stratégie – la Directive sur le déploiement d'une infrastructure pour carburants alternatifs</a:t>
            </a:r>
          </a:p>
          <a:p>
            <a:pPr marL="623888" lvl="2" indent="-355600">
              <a:spcBef>
                <a:spcPts val="600"/>
              </a:spcBef>
              <a:buClr>
                <a:srgbClr val="2298D4"/>
              </a:buClr>
              <a:buFont typeface="Arial" charset="0"/>
              <a:buBlip>
                <a:blip r:embed="rId3"/>
              </a:buBlip>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 </a:t>
            </a:r>
            <a:r>
              <a:rPr lang="fr-FR" sz="4000">
                <a:solidFill>
                  <a:srgbClr val="FFFFFF"/>
                </a:solidFill>
              </a:rPr>
              <a:t>.</a:t>
            </a:r>
            <a:r>
              <a:rPr lang="fr-FR" sz="2000">
                <a:solidFill>
                  <a:srgbClr val="87888A"/>
                </a:solidFill>
              </a:rPr>
              <a:t>Présentations et vidéos de l'événement Clean Fleets à  Stockholm, consacré aux infrastructures pour VE</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400">
              <a:solidFill>
                <a:srgbClr val="87888A"/>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1"/>
          <p:cNvSpPr txBox="1">
            <a:spLocks noChangeArrowheads="1"/>
          </p:cNvSpPr>
          <p:nvPr/>
        </p:nvSpPr>
        <p:spPr bwMode="auto">
          <a:xfrm>
            <a:off x="457200" y="1062038"/>
            <a:ext cx="7670800"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LÉGISLATION NATIONALE</a:t>
            </a:r>
          </a:p>
        </p:txBody>
      </p:sp>
      <p:sp>
        <p:nvSpPr>
          <p:cNvPr id="100355" name="Text Box 2"/>
          <p:cNvSpPr txBox="1">
            <a:spLocks noChangeArrowheads="1"/>
          </p:cNvSpPr>
          <p:nvPr/>
        </p:nvSpPr>
        <p:spPr bwMode="auto">
          <a:xfrm>
            <a:off x="515938" y="1957388"/>
            <a:ext cx="8232775" cy="3525837"/>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Ex. : Transposition de la législation relatives aux émissions de CO</a:t>
            </a:r>
            <a:r>
              <a:rPr lang="fr-FR" sz="2000" baseline="-25000">
                <a:solidFill>
                  <a:srgbClr val="8D8E8D"/>
                </a:solidFill>
              </a:rPr>
              <a:t>2</a:t>
            </a:r>
            <a:r>
              <a:rPr lang="fr-FR" sz="2000">
                <a:solidFill>
                  <a:srgbClr val="8D8E8D"/>
                </a:solidFill>
              </a:rPr>
              <a:t> et à la consommation de carburant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b="1">
              <a:solidFill>
                <a:srgbClr val="8D8E8D"/>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Ex. : les partenaires Clean Fleets de Brême craignent que la manière dont l’étiquetage CO</a:t>
            </a:r>
            <a:r>
              <a:rPr lang="fr-FR" sz="2000" baseline="-25000">
                <a:solidFill>
                  <a:srgbClr val="8D8E8D"/>
                </a:solidFill>
              </a:rPr>
              <a:t>2</a:t>
            </a:r>
            <a:r>
              <a:rPr lang="fr-FR" sz="2000">
                <a:solidFill>
                  <a:srgbClr val="8D8E8D"/>
                </a:solidFill>
              </a:rPr>
              <a:t> des voitures a été introduit en Allemagne (comparatif, dépendant de la taille du véhicule) encourage les usagers à acheter des </a:t>
            </a:r>
            <a:r>
              <a:rPr lang="fr-FR" sz="2000" b="1">
                <a:solidFill>
                  <a:srgbClr val="288FC3"/>
                </a:solidFill>
              </a:rPr>
              <a:t>voitures</a:t>
            </a:r>
            <a:r>
              <a:rPr lang="fr-FR" sz="2000">
                <a:solidFill>
                  <a:srgbClr val="8D8E8D"/>
                </a:solidFill>
              </a:rPr>
              <a:t> </a:t>
            </a:r>
            <a:r>
              <a:rPr lang="fr-FR" sz="2000" b="1">
                <a:solidFill>
                  <a:srgbClr val="288FC3"/>
                </a:solidFill>
              </a:rPr>
              <a:t>inutilement grandes</a:t>
            </a:r>
            <a:endParaRPr lang="fr-FR" sz="2000" b="1" u="sng">
              <a:solidFill>
                <a:srgbClr val="288FC3"/>
              </a:solidFill>
            </a:endParaRP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2000" b="1">
              <a:solidFill>
                <a:srgbClr val="288FC3"/>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it-IT" sz="2000" b="1">
                <a:solidFill>
                  <a:srgbClr val="288FC3"/>
                </a:solidFill>
              </a:rPr>
              <a:t>RÉSUMÉ DE LA LEGISLATION CORRESPONDANTE</a:t>
            </a:r>
          </a:p>
        </p:txBody>
      </p:sp>
      <p:sp>
        <p:nvSpPr>
          <p:cNvPr id="102403" name="Text Box 2"/>
          <p:cNvSpPr txBox="1">
            <a:spLocks noChangeArrowheads="1"/>
          </p:cNvSpPr>
          <p:nvPr/>
        </p:nvSpPr>
        <p:spPr bwMode="auto">
          <a:xfrm>
            <a:off x="360363" y="1882775"/>
            <a:ext cx="8232775" cy="4176713"/>
          </a:xfrm>
          <a:prstGeom prst="rect">
            <a:avLst/>
          </a:prstGeom>
          <a:noFill/>
          <a:ln w="9525">
            <a:noFill/>
            <a:round/>
            <a:headEnd/>
            <a:tailEnd/>
          </a:ln>
        </p:spPr>
        <p:txBody>
          <a:bodyPr/>
          <a:lstStyle/>
          <a:p>
            <a:pPr marL="623888" lvl="2" indent="-355600">
              <a:spcBef>
                <a:spcPts val="600"/>
              </a:spcBef>
              <a:spcAft>
                <a:spcPts val="1200"/>
              </a:spcAft>
              <a:buClr>
                <a:srgbClr val="2298D4"/>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Il existe différentes législations européennes pour promouvoir le développement de véhicules plus propres</a:t>
            </a:r>
          </a:p>
          <a:p>
            <a:pPr marL="623888" lvl="2" indent="-355600">
              <a:spcBef>
                <a:spcPts val="600"/>
              </a:spcBef>
              <a:spcAft>
                <a:spcPts val="1200"/>
              </a:spcAft>
              <a:buClr>
                <a:srgbClr val="2298D4"/>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Il ne suffit pas de respecter la législation relative aux limites d’émissions de CO</a:t>
            </a:r>
            <a:r>
              <a:rPr lang="fr-FR" sz="2000" baseline="-25000">
                <a:solidFill>
                  <a:srgbClr val="87888A"/>
                </a:solidFill>
              </a:rPr>
              <a:t>2</a:t>
            </a:r>
            <a:r>
              <a:rPr lang="fr-FR" sz="2000">
                <a:solidFill>
                  <a:srgbClr val="87888A"/>
                </a:solidFill>
              </a:rPr>
              <a:t> ou même les normes Euro pour être en conformité avec la DVP</a:t>
            </a:r>
          </a:p>
          <a:p>
            <a:pPr marL="623888" lvl="2" indent="-355600">
              <a:spcBef>
                <a:spcPts val="600"/>
              </a:spcBef>
              <a:spcAft>
                <a:spcPts val="1200"/>
              </a:spcAft>
              <a:buClr>
                <a:srgbClr val="2298D4"/>
              </a:buClr>
              <a:buFont typeface="Wingdings" charset="2"/>
              <a:buChar char=""/>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r>
              <a:rPr lang="fr-FR" sz="2000">
                <a:solidFill>
                  <a:srgbClr val="87888A"/>
                </a:solidFill>
              </a:rPr>
              <a:t>Certaines législations nationales peuvent promouvoir les acquisitions de véhicules propres et économes  en énergie, certaines d’entre elles risquent cependant de susciter l’effet inverse de l'intention initiale</a:t>
            </a:r>
          </a:p>
          <a:p>
            <a:pPr marL="623888" lvl="2" indent="-355600">
              <a:spcBef>
                <a:spcPts val="600"/>
              </a:spcBef>
              <a:buClrTx/>
              <a:buFontTx/>
              <a:buNone/>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endParaRPr lang="it-IT" sz="2400">
              <a:solidFill>
                <a:srgbClr val="87888A"/>
              </a:solidFill>
            </a:endParaRPr>
          </a:p>
          <a:p>
            <a:pPr>
              <a:spcBef>
                <a:spcPts val="288"/>
              </a:spcBef>
              <a:buClrTx/>
              <a:buFontTx/>
              <a:buNone/>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endParaRPr lang="it-IT" sz="1200" b="1">
              <a:solidFill>
                <a:srgbClr val="88B50E"/>
              </a:solidFill>
            </a:endParaRPr>
          </a:p>
          <a:p>
            <a:pPr>
              <a:spcBef>
                <a:spcPts val="288"/>
              </a:spcBef>
              <a:buClrTx/>
              <a:buFontTx/>
              <a:buNone/>
              <a:tabLst>
                <a:tab pos="852488" algn="l"/>
                <a:tab pos="1309688" algn="l"/>
                <a:tab pos="1766888" algn="l"/>
                <a:tab pos="2224088" algn="l"/>
                <a:tab pos="2681288" algn="l"/>
                <a:tab pos="3138488" algn="l"/>
                <a:tab pos="3595688" algn="l"/>
                <a:tab pos="4052888" algn="l"/>
                <a:tab pos="4510088" algn="l"/>
                <a:tab pos="4967288" algn="l"/>
                <a:tab pos="5424488" algn="l"/>
                <a:tab pos="5881688" algn="l"/>
                <a:tab pos="6338888" algn="l"/>
                <a:tab pos="6796088" algn="l"/>
                <a:tab pos="7253288" algn="l"/>
                <a:tab pos="7710488" algn="l"/>
                <a:tab pos="8167688" algn="l"/>
                <a:tab pos="8624888" algn="l"/>
                <a:tab pos="9082088" algn="l"/>
                <a:tab pos="9539288"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PORTÉE DE LA DIRECTIVE</a:t>
            </a:r>
          </a:p>
        </p:txBody>
      </p:sp>
      <p:sp>
        <p:nvSpPr>
          <p:cNvPr id="45059"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88FC3"/>
                </a:solidFill>
              </a:rPr>
              <a:t>Organisations devant se conformer à la directive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4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Les administrations ou entités contractantes tenues de respecter les Directives Marchés publics de l’UE</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Les opérateurs privés de services de transports en commun exécutant un contrat de service public  – principalement les opérateurs de bus</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PORTÉE DE LA DIRECTIVE</a:t>
            </a:r>
          </a:p>
        </p:txBody>
      </p:sp>
      <p:sp>
        <p:nvSpPr>
          <p:cNvPr id="47107" name="Text Box 2"/>
          <p:cNvSpPr txBox="1">
            <a:spLocks noChangeArrowheads="1"/>
          </p:cNvSpPr>
          <p:nvPr/>
        </p:nvSpPr>
        <p:spPr bwMode="auto">
          <a:xfrm>
            <a:off x="468313" y="1774825"/>
            <a:ext cx="8375650" cy="4176713"/>
          </a:xfrm>
          <a:prstGeom prst="rect">
            <a:avLst/>
          </a:prstGeom>
          <a:noFill/>
          <a:ln w="9525">
            <a:noFill/>
            <a:round/>
            <a:headEnd/>
            <a:tailEnd/>
          </a:ln>
        </p:spPr>
        <p:txBody>
          <a:bodyPr/>
          <a:lstStyle/>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200" b="1">
                <a:solidFill>
                  <a:srgbClr val="288FC3"/>
                </a:solidFill>
              </a:rPr>
              <a:t>Véhicules devant être conformes à la directive :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Véhicules de transport routier :</a:t>
            </a:r>
          </a:p>
          <a:p>
            <a:pPr marL="1081088" lvl="3"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Véhicules légers (voitures, camionnettes)</a:t>
            </a:r>
          </a:p>
          <a:p>
            <a:pPr marL="1081088" lvl="3"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Véhicules utilitaires lourds (autobus, camions, bennes à ordures ménagères)</a:t>
            </a:r>
          </a:p>
          <a:p>
            <a:pPr marL="223838" lvl="1" indent="-355600">
              <a:spcBef>
                <a:spcPts val="600"/>
              </a:spcBef>
              <a:buClr>
                <a:srgbClr val="2298D4"/>
              </a:buCl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200" b="1">
                <a:solidFill>
                  <a:srgbClr val="288FC3"/>
                </a:solidFill>
              </a:rPr>
              <a:t>Véhicules exemptés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Véhicules circulant sur rails (tramways et trains)</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Véhicules routiers spéciaux (déterminés par l'État membre) </a:t>
            </a:r>
          </a:p>
          <a:p>
            <a:pPr marL="1081088" lvl="3"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Véhicules militaires, de la défense civile, d’incendie/véhicules de chantiers/engins mobiles.</a:t>
            </a:r>
            <a:endParaRPr lang="fr-FR" sz="2000">
              <a:solidFill>
                <a:srgbClr val="8D8E8D"/>
              </a:solidFill>
            </a:endParaRPr>
          </a:p>
          <a:p>
            <a:pPr>
              <a:spcBef>
                <a:spcPts val="288"/>
              </a:spcBef>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360363" y="1079500"/>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EXIGENCES DE LA DIRECTIVE</a:t>
            </a:r>
          </a:p>
        </p:txBody>
      </p:sp>
      <p:sp>
        <p:nvSpPr>
          <p:cNvPr id="49155" name="Text Box 2"/>
          <p:cNvSpPr txBox="1">
            <a:spLocks noChangeArrowheads="1"/>
          </p:cNvSpPr>
          <p:nvPr/>
        </p:nvSpPr>
        <p:spPr bwMode="auto">
          <a:xfrm>
            <a:off x="468313" y="18383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Les facteurs suivants doivent être pris en compte dans la décision d'achat de véhicules routiers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b="1">
              <a:solidFill>
                <a:srgbClr val="8D8E8D"/>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Consommation d'énergie</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Émissions de CO</a:t>
            </a:r>
            <a:r>
              <a:rPr lang="fr-FR" sz="2000" baseline="-25000">
                <a:solidFill>
                  <a:srgbClr val="8D8E8D"/>
                </a:solidFill>
              </a:rPr>
              <a:t>2</a:t>
            </a:r>
            <a:r>
              <a:rPr lang="fr-FR" sz="2000">
                <a:solidFill>
                  <a:srgbClr val="8D8E8D"/>
                </a:solidFill>
              </a:rPr>
              <a:t>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Émissions de NO</a:t>
            </a:r>
            <a:r>
              <a:rPr lang="fr-FR" sz="2000" baseline="-25000">
                <a:solidFill>
                  <a:srgbClr val="8D8E8D"/>
                </a:solidFill>
              </a:rPr>
              <a:t>x</a:t>
            </a:r>
            <a:r>
              <a:rPr lang="fr-FR" sz="2000">
                <a:solidFill>
                  <a:srgbClr val="8D8E8D"/>
                </a:solidFill>
              </a:rPr>
              <a:t> </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HCNM (hydrocarbures non méthaniques)</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Matières particulaires (PM)</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it-IT" sz="1200" b="1">
              <a:solidFill>
                <a:srgbClr val="88B50E"/>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b="1">
                <a:solidFill>
                  <a:srgbClr val="288FC3"/>
                </a:solidFill>
              </a:rPr>
              <a:t>OPTIONS D’APPLICATION</a:t>
            </a:r>
          </a:p>
        </p:txBody>
      </p:sp>
      <p:sp>
        <p:nvSpPr>
          <p:cNvPr id="51203" name="Text Box 2"/>
          <p:cNvSpPr txBox="1">
            <a:spLocks noChangeArrowheads="1"/>
          </p:cNvSpPr>
          <p:nvPr/>
        </p:nvSpPr>
        <p:spPr bwMode="auto">
          <a:xfrm>
            <a:off x="468313" y="1774825"/>
            <a:ext cx="8232775" cy="4176713"/>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Trois manières d’intégrer la consommation d'énergie &amp;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l’impact environnemental :</a:t>
            </a:r>
          </a:p>
          <a:p>
            <a:pPr algn="just">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298D4"/>
                </a:solidFill>
              </a:rPr>
              <a:t>Option 1</a:t>
            </a:r>
            <a:r>
              <a:rPr lang="fr-FR" sz="2000">
                <a:solidFill>
                  <a:srgbClr val="2298D4"/>
                </a:solidFill>
              </a:rPr>
              <a:t> </a:t>
            </a:r>
            <a:r>
              <a:rPr lang="fr-FR" sz="2000">
                <a:solidFill>
                  <a:srgbClr val="87888A"/>
                </a:solidFill>
              </a:rPr>
              <a:t>–</a:t>
            </a:r>
            <a:r>
              <a:rPr lang="fr-FR" sz="2000">
                <a:solidFill>
                  <a:srgbClr val="2298D4"/>
                </a:solidFill>
              </a:rPr>
              <a:t> </a:t>
            </a:r>
            <a:r>
              <a:rPr lang="fr-FR" sz="2000">
                <a:solidFill>
                  <a:srgbClr val="808080"/>
                </a:solidFill>
              </a:rPr>
              <a:t>Définir des</a:t>
            </a:r>
            <a:r>
              <a:rPr lang="fr-FR" sz="2000">
                <a:solidFill>
                  <a:srgbClr val="2298D4"/>
                </a:solidFill>
              </a:rPr>
              <a:t> </a:t>
            </a:r>
            <a:r>
              <a:rPr lang="fr-FR" sz="2000" b="1">
                <a:solidFill>
                  <a:srgbClr val="288FC3"/>
                </a:solidFill>
              </a:rPr>
              <a:t>spécifications techniques</a:t>
            </a:r>
            <a:r>
              <a:rPr lang="fr-FR" sz="2000">
                <a:solidFill>
                  <a:srgbClr val="288FC3"/>
                </a:solidFill>
              </a:rPr>
              <a:t> </a:t>
            </a:r>
            <a:r>
              <a:rPr lang="fr-FR" sz="2000">
                <a:solidFill>
                  <a:srgbClr val="808080"/>
                </a:solidFill>
              </a:rPr>
              <a:t>en matière de performance énergétique et environnementale</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298D4"/>
                </a:solidFill>
              </a:rPr>
              <a:t>Option 2</a:t>
            </a:r>
            <a:r>
              <a:rPr lang="fr-FR" sz="2000">
                <a:solidFill>
                  <a:srgbClr val="2298D4"/>
                </a:solidFill>
              </a:rPr>
              <a:t> </a:t>
            </a:r>
            <a:r>
              <a:rPr lang="fr-FR" sz="2000">
                <a:solidFill>
                  <a:srgbClr val="87888A"/>
                </a:solidFill>
              </a:rPr>
              <a:t>– Inclure ces impacts sous forme de </a:t>
            </a:r>
            <a:r>
              <a:rPr lang="fr-FR" sz="2000" b="1">
                <a:solidFill>
                  <a:srgbClr val="288FC3"/>
                </a:solidFill>
              </a:rPr>
              <a:t>critères d'attribution</a:t>
            </a: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b="1">
                <a:solidFill>
                  <a:srgbClr val="2298D4"/>
                </a:solidFill>
              </a:rPr>
              <a:t>Option 3</a:t>
            </a:r>
            <a:r>
              <a:rPr lang="fr-FR" sz="2000">
                <a:solidFill>
                  <a:srgbClr val="2298D4"/>
                </a:solidFill>
              </a:rPr>
              <a:t> </a:t>
            </a:r>
            <a:r>
              <a:rPr lang="fr-FR" sz="2000">
                <a:solidFill>
                  <a:srgbClr val="87888A"/>
                </a:solidFill>
              </a:rPr>
              <a:t>– Inclure les impacts énergétiques et environnementaux en les monétarisant et en calculant les </a:t>
            </a:r>
            <a:r>
              <a:rPr lang="fr-FR" sz="2000">
                <a:solidFill>
                  <a:srgbClr val="0084D1"/>
                </a:solidFill>
              </a:rPr>
              <a:t>« </a:t>
            </a:r>
            <a:r>
              <a:rPr lang="fr-FR" sz="2000" b="1">
                <a:solidFill>
                  <a:srgbClr val="288FC3"/>
                </a:solidFill>
              </a:rPr>
              <a:t>coûts d’utilisation pour toute la durée de vie »</a:t>
            </a:r>
            <a:r>
              <a:rPr lang="fr-FR" sz="2000">
                <a:solidFill>
                  <a:srgbClr val="288FC3"/>
                </a:solidFill>
              </a:rPr>
              <a:t> </a:t>
            </a:r>
            <a:r>
              <a:rPr lang="fr-FR" sz="2000">
                <a:solidFill>
                  <a:srgbClr val="87888A"/>
                </a:solidFill>
              </a:rPr>
              <a:t>(OLC)</a:t>
            </a:r>
          </a:p>
          <a:p>
            <a:pPr marL="623888" lvl="2" indent="-355600" algn="just">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Ou utiliser une </a:t>
            </a:r>
            <a:r>
              <a:rPr lang="fr-FR" sz="2000" b="1">
                <a:solidFill>
                  <a:srgbClr val="288FC3"/>
                </a:solidFill>
              </a:rPr>
              <a:t>combinaison</a:t>
            </a:r>
            <a:r>
              <a:rPr lang="fr-FR" sz="2000">
                <a:solidFill>
                  <a:srgbClr val="87888A"/>
                </a:solidFill>
              </a:rPr>
              <a:t> de ces options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a:solidFill>
                  <a:srgbClr val="288FC3"/>
                </a:solidFill>
              </a:rPr>
              <a:t>OPTION 1 : SPÉCIFICATIONS TECHNIQUES</a:t>
            </a:r>
          </a:p>
        </p:txBody>
      </p:sp>
      <p:sp>
        <p:nvSpPr>
          <p:cNvPr id="53251" name="Text Box 2"/>
          <p:cNvSpPr txBox="1">
            <a:spLocks noChangeArrowheads="1"/>
          </p:cNvSpPr>
          <p:nvPr/>
        </p:nvSpPr>
        <p:spPr bwMode="auto">
          <a:xfrm>
            <a:off x="444500" y="1439863"/>
            <a:ext cx="8375650" cy="4689475"/>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Fixer des seuils maximums pour les polluants climatiques &amp; atmosphériques et/ou la consommation de carburant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600" b="1">
              <a:solidFill>
                <a:srgbClr val="88B50E"/>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Ex. : les petits véhicules doivent être conforme à la norme Euro la plus exigeante actuellement et ne doivent pas dépasser une consommation de carburant maximale de 100 g/km</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Arial" charset="0"/>
              <a:buBlip>
                <a:blip r:embed="rId3"/>
              </a:buBlip>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Étude  de cas MPV de l'UE sur les bus de Baia Mare, Roumanie</a:t>
            </a:r>
          </a:p>
          <a:p>
            <a:pPr marL="1163638" lvl="4" indent="-355600">
              <a:spcBef>
                <a:spcPts val="500"/>
              </a:spcBef>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Norme minimale EEV pour bus au gazole* </a:t>
            </a:r>
          </a:p>
          <a:p>
            <a:pPr marL="623888" lvl="2" indent="-355600">
              <a:spcBef>
                <a:spcPts val="600"/>
              </a:spcBef>
              <a:buClr>
                <a:srgbClr val="2298D4"/>
              </a:buClr>
              <a:buFont typeface="Wingdings" charset="2"/>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7888A"/>
              </a:solidFill>
            </a:endParaRPr>
          </a:p>
          <a:p>
            <a:pPr marL="623888" lvl="2" indent="-355600">
              <a:spcBef>
                <a:spcPts val="600"/>
              </a:spcBef>
              <a:buClr>
                <a:srgbClr val="2298D4"/>
              </a:buClr>
              <a:buFont typeface="Arial" charset="0"/>
              <a:buBlip>
                <a:blip r:embed="rId3"/>
              </a:buBlip>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Étude de cas MPV de l'UE sur les voitures de la police de Berlin, Allemagne</a:t>
            </a:r>
          </a:p>
          <a:p>
            <a:pPr marL="1163638" lvl="4" indent="-355600">
              <a:spcBef>
                <a:spcPts val="500"/>
              </a:spcBef>
              <a:buClr>
                <a:srgbClr val="87888A"/>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7888A"/>
                </a:solidFill>
              </a:rPr>
              <a:t>Norme allemande 4**, filtres à particules &amp; Norme Euro 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361950" y="1062038"/>
            <a:ext cx="8099425" cy="647700"/>
          </a:xfrm>
          <a:prstGeom prst="rect">
            <a:avLst/>
          </a:prstGeom>
          <a:noFill/>
          <a:ln w="9525">
            <a:noFill/>
            <a:round/>
            <a:headEnd/>
            <a:tailEnd/>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it-IT" sz="2000" b="1">
                <a:solidFill>
                  <a:srgbClr val="288FC3"/>
                </a:solidFill>
              </a:rPr>
              <a:t>OPTION 2 : CRITÈRES D'ATTRIBUTION</a:t>
            </a:r>
          </a:p>
        </p:txBody>
      </p:sp>
      <p:sp>
        <p:nvSpPr>
          <p:cNvPr id="55299" name="Text Box 2"/>
          <p:cNvSpPr txBox="1">
            <a:spLocks noChangeArrowheads="1"/>
          </p:cNvSpPr>
          <p:nvPr/>
        </p:nvSpPr>
        <p:spPr bwMode="auto">
          <a:xfrm>
            <a:off x="354013" y="1774825"/>
            <a:ext cx="8408987" cy="5083175"/>
          </a:xfrm>
          <a:prstGeom prst="rect">
            <a:avLst/>
          </a:prstGeom>
          <a:noFill/>
          <a:ln w="9525">
            <a:noFill/>
            <a:round/>
            <a:headEnd/>
            <a:tailEnd/>
          </a:ln>
        </p:spPr>
        <p:txBody>
          <a:bodyPr/>
          <a:lstStyle/>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Attribution de points pour faibles taux de polluants climatiques &amp;  atmosphériques et/ou faible consommation de carburant  </a:t>
            </a:r>
          </a:p>
          <a:p>
            <a:pPr>
              <a:spcBef>
                <a:spcPts val="288"/>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b="1">
              <a:solidFill>
                <a:srgbClr val="8D8E8D"/>
              </a:solidFill>
            </a:endParaRPr>
          </a:p>
          <a:p>
            <a:pPr marL="623888" lvl="2" indent="-355600">
              <a:spcBef>
                <a:spcPts val="600"/>
              </a:spcBef>
              <a:buClr>
                <a:srgbClr val="2298D4"/>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Ex. : 40% de points accordés à des critères de </a:t>
            </a:r>
            <a:r>
              <a:rPr lang="fr-FR" sz="2000" b="1">
                <a:solidFill>
                  <a:srgbClr val="0084D1"/>
                </a:solidFill>
              </a:rPr>
              <a:t>« qualité »</a:t>
            </a:r>
            <a:r>
              <a:rPr lang="fr-FR" sz="2000" b="1">
                <a:solidFill>
                  <a:srgbClr val="8D8E8D"/>
                </a:solidFill>
              </a:rPr>
              <a:t> </a:t>
            </a:r>
            <a:r>
              <a:rPr lang="fr-FR" sz="2000">
                <a:solidFill>
                  <a:srgbClr val="8D8E8D"/>
                </a:solidFill>
              </a:rPr>
              <a:t>incluant de faibles consommations de carburant et de faibles émissions polluantes </a:t>
            </a:r>
          </a:p>
          <a:p>
            <a:pPr marL="623888" lvl="2" indent="-355600">
              <a:spcBef>
                <a:spcPts val="600"/>
              </a:spcBef>
              <a:buClrTx/>
              <a:buFontTx/>
              <a:buNone/>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fr-FR" sz="2000">
              <a:solidFill>
                <a:srgbClr val="8D8E8D"/>
              </a:solidFill>
            </a:endParaRPr>
          </a:p>
          <a:p>
            <a:pPr marL="623888" lvl="2" indent="-355600">
              <a:spcBef>
                <a:spcPts val="600"/>
              </a:spcBef>
              <a:buClr>
                <a:srgbClr val="2298D4"/>
              </a:buClr>
              <a:buFont typeface="Arial" charset="0"/>
              <a:buBlip>
                <a:blip r:embed="rId3"/>
              </a:buBlip>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Les MPV dans une étude de cas pratique : Madrid Municipal Transport Compagny : 142 bus hybrides au GNC &amp; 23 au GNC  </a:t>
            </a:r>
          </a:p>
          <a:p>
            <a:pPr marL="1163638" lvl="4" indent="-355600">
              <a:spcBef>
                <a:spcPts val="500"/>
              </a:spcBef>
              <a:buClr>
                <a:srgbClr val="8D8E8D"/>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10 points attribués pour la </a:t>
            </a:r>
            <a:r>
              <a:rPr lang="fr-FR" sz="2000" b="1">
                <a:solidFill>
                  <a:srgbClr val="288FC3"/>
                </a:solidFill>
              </a:rPr>
              <a:t>consommation de carburant</a:t>
            </a:r>
          </a:p>
          <a:p>
            <a:pPr marL="1163638" lvl="4" indent="-355600">
              <a:spcBef>
                <a:spcPts val="500"/>
              </a:spcBef>
              <a:buClr>
                <a:srgbClr val="8D8E8D"/>
              </a:buClr>
              <a:buFont typeface="Wingdings" charset="2"/>
              <a:buChar char=""/>
              <a:tabLst>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fr-FR" sz="2000">
                <a:solidFill>
                  <a:srgbClr val="8D8E8D"/>
                </a:solidFill>
              </a:rPr>
              <a:t>10 points attribués pour les</a:t>
            </a:r>
            <a:r>
              <a:rPr lang="fr-FR" sz="2000" b="1">
                <a:solidFill>
                  <a:srgbClr val="288FC3"/>
                </a:solidFill>
              </a:rPr>
              <a:t> émissions de gaz d'échappement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Design">
  <a:themeElements>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Arial"/>
        <a:ea typeface="Microsoft YaHei"/>
        <a:cs typeface=""/>
      </a:majorFont>
      <a:minorFont>
        <a:latin typeface="Arial"/>
        <a:ea typeface="Microsoft YaHei"/>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arissa-Design">
  <a:themeElements>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Arial"/>
        <a:ea typeface="Microsoft YaHei"/>
        <a:cs typeface=""/>
      </a:majorFont>
      <a:minorFont>
        <a:latin typeface="Arial"/>
        <a:ea typeface="Microsoft YaHei"/>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arissa-Design">
  <a:themeElements>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Arial"/>
        <a:ea typeface="Microsoft YaHei"/>
        <a:cs typeface=""/>
      </a:majorFont>
      <a:minorFont>
        <a:latin typeface="Arial"/>
        <a:ea typeface="Microsoft YaHei"/>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2766</Words>
  <Application>Microsoft Office PowerPoint</Application>
  <PresentationFormat>On-screen Show (4:3)</PresentationFormat>
  <Paragraphs>341</Paragraphs>
  <Slides>32</Slides>
  <Notes>32</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Larissa-Design</vt:lpstr>
      <vt:lpstr>1_Larissa-Design</vt:lpstr>
      <vt:lpstr>2_Larissa-Design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chandler</cp:lastModifiedBy>
  <cp:revision>430</cp:revision>
  <cp:lastPrinted>1601-01-01T00:00:00Z</cp:lastPrinted>
  <dcterms:created xsi:type="dcterms:W3CDTF">2015-03-17T19:56:32Z</dcterms:created>
  <dcterms:modified xsi:type="dcterms:W3CDTF">2015-04-02T14:05:47Z</dcterms:modified>
</cp:coreProperties>
</file>