
<file path=[Content_Types].xml><?xml version="1.0" encoding="utf-8"?>
<Types xmlns="http://schemas.openxmlformats.org/package/2006/content-types">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320" r:id="rId2"/>
    <p:sldId id="327" r:id="rId3"/>
    <p:sldId id="318" r:id="rId4"/>
  </p:sldIdLst>
  <p:sldSz cx="9144000" cy="6858000" type="screen4x3"/>
  <p:notesSz cx="9926638" cy="6797675"/>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mn-ea"/>
        <a:cs typeface="Arial" charset="0"/>
      </a:defRPr>
    </a:lvl1pPr>
    <a:lvl2pPr marL="457200" algn="l" defTabSz="457200" rtl="0" eaLnBrk="0" fontAlgn="base" hangingPunct="0">
      <a:spcBef>
        <a:spcPct val="0"/>
      </a:spcBef>
      <a:spcAft>
        <a:spcPct val="0"/>
      </a:spcAft>
      <a:defRPr kern="1200">
        <a:solidFill>
          <a:schemeClr val="tx1"/>
        </a:solidFill>
        <a:latin typeface="Arial" charset="0"/>
        <a:ea typeface="+mn-ea"/>
        <a:cs typeface="Arial" charset="0"/>
      </a:defRPr>
    </a:lvl2pPr>
    <a:lvl3pPr marL="914400" algn="l" defTabSz="457200" rtl="0" eaLnBrk="0" fontAlgn="base" hangingPunct="0">
      <a:spcBef>
        <a:spcPct val="0"/>
      </a:spcBef>
      <a:spcAft>
        <a:spcPct val="0"/>
      </a:spcAft>
      <a:defRPr kern="1200">
        <a:solidFill>
          <a:schemeClr val="tx1"/>
        </a:solidFill>
        <a:latin typeface="Arial" charset="0"/>
        <a:ea typeface="+mn-ea"/>
        <a:cs typeface="Arial" charset="0"/>
      </a:defRPr>
    </a:lvl3pPr>
    <a:lvl4pPr marL="1371600" algn="l" defTabSz="457200" rtl="0" eaLnBrk="0" fontAlgn="base" hangingPunct="0">
      <a:spcBef>
        <a:spcPct val="0"/>
      </a:spcBef>
      <a:spcAft>
        <a:spcPct val="0"/>
      </a:spcAft>
      <a:defRPr kern="1200">
        <a:solidFill>
          <a:schemeClr val="tx1"/>
        </a:solidFill>
        <a:latin typeface="Arial" charset="0"/>
        <a:ea typeface="+mn-ea"/>
        <a:cs typeface="Arial" charset="0"/>
      </a:defRPr>
    </a:lvl4pPr>
    <a:lvl5pPr marL="1828800" algn="l" defTabSz="457200"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87888A"/>
    <a:srgbClr val="2298D4"/>
    <a:srgbClr val="88B50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1" d="100"/>
          <a:sy n="101" d="100"/>
        </p:scale>
        <p:origin x="-264" y="-96"/>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snapToObjects="1">
      <p:cViewPr>
        <p:scale>
          <a:sx n="150" d="100"/>
          <a:sy n="150" d="100"/>
        </p:scale>
        <p:origin x="222" y="1092"/>
      </p:cViewPr>
      <p:guideLst>
        <p:guide orient="horz" pos="2141"/>
        <p:guide pos="312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39725"/>
          </a:xfrm>
          <a:prstGeom prst="rect">
            <a:avLst/>
          </a:prstGeom>
        </p:spPr>
        <p:txBody>
          <a:bodyPr vert="horz" wrap="square" lIns="95559" tIns="47779" rIns="95559" bIns="47779" numCol="1" anchor="t" anchorCtr="0" compatLnSpc="1">
            <a:prstTxWarp prst="textNoShape">
              <a:avLst/>
            </a:prstTxWarp>
          </a:bodyPr>
          <a:lstStyle>
            <a:lvl1pPr eaLnBrk="1" hangingPunct="1">
              <a:defRPr sz="1200" dirty="0"/>
            </a:lvl1pPr>
          </a:lstStyle>
          <a:p>
            <a:pPr>
              <a:defRPr/>
            </a:pPr>
            <a:endParaRPr lang="de-DE"/>
          </a:p>
        </p:txBody>
      </p:sp>
      <p:sp>
        <p:nvSpPr>
          <p:cNvPr id="3" name="Date Placeholder 2"/>
          <p:cNvSpPr>
            <a:spLocks noGrp="1"/>
          </p:cNvSpPr>
          <p:nvPr>
            <p:ph type="dt" sz="quarter" idx="1"/>
          </p:nvPr>
        </p:nvSpPr>
        <p:spPr>
          <a:xfrm>
            <a:off x="5622925" y="0"/>
            <a:ext cx="4302125" cy="339725"/>
          </a:xfrm>
          <a:prstGeom prst="rect">
            <a:avLst/>
          </a:prstGeom>
        </p:spPr>
        <p:txBody>
          <a:bodyPr vert="horz" wrap="square" lIns="95559" tIns="47779" rIns="95559" bIns="47779" numCol="1" anchor="t" anchorCtr="0" compatLnSpc="1">
            <a:prstTxWarp prst="textNoShape">
              <a:avLst/>
            </a:prstTxWarp>
          </a:bodyPr>
          <a:lstStyle>
            <a:lvl1pPr algn="r" eaLnBrk="1" hangingPunct="1">
              <a:defRPr sz="1200"/>
            </a:lvl1pPr>
          </a:lstStyle>
          <a:p>
            <a:pPr>
              <a:defRPr/>
            </a:pPr>
            <a:fld id="{73A4392F-5A77-4BE5-A292-1DBBF873258F}" type="datetime1">
              <a:rPr lang="de-DE"/>
              <a:pPr>
                <a:defRPr/>
              </a:pPr>
              <a:t>18.03.2015</a:t>
            </a:fld>
            <a:endParaRPr lang="de-DE" dirty="0"/>
          </a:p>
        </p:txBody>
      </p:sp>
      <p:sp>
        <p:nvSpPr>
          <p:cNvPr id="4" name="Footer Placeholder 3"/>
          <p:cNvSpPr>
            <a:spLocks noGrp="1"/>
          </p:cNvSpPr>
          <p:nvPr>
            <p:ph type="ftr" sz="quarter" idx="2"/>
          </p:nvPr>
        </p:nvSpPr>
        <p:spPr>
          <a:xfrm>
            <a:off x="0" y="6456363"/>
            <a:ext cx="4302125" cy="339725"/>
          </a:xfrm>
          <a:prstGeom prst="rect">
            <a:avLst/>
          </a:prstGeom>
        </p:spPr>
        <p:txBody>
          <a:bodyPr vert="horz" wrap="square" lIns="95559" tIns="47779" rIns="95559" bIns="47779" numCol="1" anchor="b" anchorCtr="0" compatLnSpc="1">
            <a:prstTxWarp prst="textNoShape">
              <a:avLst/>
            </a:prstTxWarp>
          </a:bodyPr>
          <a:lstStyle>
            <a:lvl1pPr eaLnBrk="1" hangingPunct="1">
              <a:defRPr sz="1200" dirty="0"/>
            </a:lvl1pPr>
          </a:lstStyle>
          <a:p>
            <a:pPr>
              <a:defRPr/>
            </a:pPr>
            <a:endParaRPr lang="de-DE"/>
          </a:p>
        </p:txBody>
      </p:sp>
      <p:sp>
        <p:nvSpPr>
          <p:cNvPr id="5" name="Slide Number Placeholder 4"/>
          <p:cNvSpPr>
            <a:spLocks noGrp="1"/>
          </p:cNvSpPr>
          <p:nvPr>
            <p:ph type="sldNum" sz="quarter" idx="3"/>
          </p:nvPr>
        </p:nvSpPr>
        <p:spPr>
          <a:xfrm>
            <a:off x="5622925" y="6456363"/>
            <a:ext cx="4302125" cy="339725"/>
          </a:xfrm>
          <a:prstGeom prst="rect">
            <a:avLst/>
          </a:prstGeom>
        </p:spPr>
        <p:txBody>
          <a:bodyPr vert="horz" wrap="square" lIns="95559" tIns="47779" rIns="95559" bIns="47779" numCol="1" anchor="b" anchorCtr="0" compatLnSpc="1">
            <a:prstTxWarp prst="textNoShape">
              <a:avLst/>
            </a:prstTxWarp>
          </a:bodyPr>
          <a:lstStyle>
            <a:lvl1pPr algn="r" eaLnBrk="1" hangingPunct="1">
              <a:defRPr sz="1200"/>
            </a:lvl1pPr>
          </a:lstStyle>
          <a:p>
            <a:pPr>
              <a:defRPr/>
            </a:pPr>
            <a:fld id="{D6B961CE-ACE3-42FA-A4B5-0C5D905D2F9A}" type="slidenum">
              <a:rPr lang="de-DE"/>
              <a:pPr>
                <a:defRPr/>
              </a:pPr>
              <a:t>‹#›</a:t>
            </a:fld>
            <a:endParaRPr lang="de-DE"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39725"/>
          </a:xfrm>
          <a:prstGeom prst="rect">
            <a:avLst/>
          </a:prstGeom>
        </p:spPr>
        <p:txBody>
          <a:bodyPr vert="horz" wrap="square" lIns="95559" tIns="47779" rIns="95559" bIns="47779" numCol="1" anchor="t" anchorCtr="0" compatLnSpc="1">
            <a:prstTxWarp prst="textNoShape">
              <a:avLst/>
            </a:prstTxWarp>
          </a:bodyPr>
          <a:lstStyle>
            <a:lvl1pPr eaLnBrk="1" hangingPunct="1">
              <a:defRPr sz="1200" dirty="0"/>
            </a:lvl1pPr>
          </a:lstStyle>
          <a:p>
            <a:pPr>
              <a:defRPr/>
            </a:pPr>
            <a:endParaRPr lang="it-IT"/>
          </a:p>
        </p:txBody>
      </p:sp>
      <p:sp>
        <p:nvSpPr>
          <p:cNvPr id="3" name="Date Placeholder 2"/>
          <p:cNvSpPr>
            <a:spLocks noGrp="1"/>
          </p:cNvSpPr>
          <p:nvPr>
            <p:ph type="dt" idx="1"/>
          </p:nvPr>
        </p:nvSpPr>
        <p:spPr>
          <a:xfrm>
            <a:off x="5622925" y="0"/>
            <a:ext cx="4302125" cy="339725"/>
          </a:xfrm>
          <a:prstGeom prst="rect">
            <a:avLst/>
          </a:prstGeom>
        </p:spPr>
        <p:txBody>
          <a:bodyPr vert="horz" wrap="square" lIns="95559" tIns="47779" rIns="95559" bIns="47779" numCol="1" anchor="t" anchorCtr="0" compatLnSpc="1">
            <a:prstTxWarp prst="textNoShape">
              <a:avLst/>
            </a:prstTxWarp>
          </a:bodyPr>
          <a:lstStyle>
            <a:lvl1pPr algn="r" eaLnBrk="1" hangingPunct="1">
              <a:defRPr sz="1200"/>
            </a:lvl1pPr>
          </a:lstStyle>
          <a:p>
            <a:pPr>
              <a:defRPr/>
            </a:pPr>
            <a:fld id="{D6B04FFD-6947-441E-9294-278C84C9F394}" type="datetime1">
              <a:rPr lang="en-US"/>
              <a:pPr>
                <a:defRPr/>
              </a:pPr>
              <a:t>3/18/2015</a:t>
            </a:fld>
            <a:endParaRPr lang="en-US" dirty="0"/>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wrap="square" lIns="95559" tIns="47779" rIns="95559" bIns="47779" numCol="1" anchor="ctr" anchorCtr="0" compatLnSpc="1">
            <a:prstTxWarp prst="textNoShape">
              <a:avLst/>
            </a:prstTxWarp>
          </a:bodyPr>
          <a:lstStyle/>
          <a:p>
            <a:pPr lvl="0"/>
            <a:endParaRPr lang="fr-FR" noProof="0" dirty="0" smtClean="0"/>
          </a:p>
        </p:txBody>
      </p:sp>
      <p:sp>
        <p:nvSpPr>
          <p:cNvPr id="5" name="Notes Placeholder 4"/>
          <p:cNvSpPr>
            <a:spLocks noGrp="1"/>
          </p:cNvSpPr>
          <p:nvPr>
            <p:ph type="body" sz="quarter" idx="3"/>
          </p:nvPr>
        </p:nvSpPr>
        <p:spPr>
          <a:xfrm>
            <a:off x="992188" y="3228975"/>
            <a:ext cx="7942262" cy="3059113"/>
          </a:xfrm>
          <a:prstGeom prst="rect">
            <a:avLst/>
          </a:prstGeom>
        </p:spPr>
        <p:txBody>
          <a:bodyPr vert="horz" wrap="square" lIns="95559" tIns="47779" rIns="95559" bIns="47779"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456363"/>
            <a:ext cx="4302125" cy="339725"/>
          </a:xfrm>
          <a:prstGeom prst="rect">
            <a:avLst/>
          </a:prstGeom>
        </p:spPr>
        <p:txBody>
          <a:bodyPr vert="horz" wrap="square" lIns="95559" tIns="47779" rIns="95559" bIns="47779" numCol="1" anchor="b" anchorCtr="0" compatLnSpc="1">
            <a:prstTxWarp prst="textNoShape">
              <a:avLst/>
            </a:prstTxWarp>
          </a:bodyPr>
          <a:lstStyle>
            <a:lvl1pPr eaLnBrk="1" hangingPunct="1">
              <a:defRPr sz="1200" dirty="0"/>
            </a:lvl1pPr>
          </a:lstStyle>
          <a:p>
            <a:pPr>
              <a:defRPr/>
            </a:pPr>
            <a:endParaRPr lang="it-IT"/>
          </a:p>
        </p:txBody>
      </p:sp>
      <p:sp>
        <p:nvSpPr>
          <p:cNvPr id="7" name="Slide Number Placeholder 6"/>
          <p:cNvSpPr>
            <a:spLocks noGrp="1"/>
          </p:cNvSpPr>
          <p:nvPr>
            <p:ph type="sldNum" sz="quarter" idx="5"/>
          </p:nvPr>
        </p:nvSpPr>
        <p:spPr>
          <a:xfrm>
            <a:off x="5622925" y="6456363"/>
            <a:ext cx="4302125" cy="339725"/>
          </a:xfrm>
          <a:prstGeom prst="rect">
            <a:avLst/>
          </a:prstGeom>
        </p:spPr>
        <p:txBody>
          <a:bodyPr vert="horz" wrap="square" lIns="95559" tIns="47779" rIns="95559" bIns="47779" numCol="1" anchor="b" anchorCtr="0" compatLnSpc="1">
            <a:prstTxWarp prst="textNoShape">
              <a:avLst/>
            </a:prstTxWarp>
          </a:bodyPr>
          <a:lstStyle>
            <a:lvl1pPr algn="r" eaLnBrk="1" hangingPunct="1">
              <a:defRPr sz="1200"/>
            </a:lvl1pPr>
          </a:lstStyle>
          <a:p>
            <a:pPr>
              <a:defRPr/>
            </a:pPr>
            <a:fld id="{9DCA1A75-7FF9-41CA-BED6-A596E614F6F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a:lstStyle/>
          <a:p>
            <a:pPr eaLnBrk="1" hangingPunct="1">
              <a:spcBef>
                <a:spcPct val="0"/>
              </a:spcBef>
            </a:pPr>
            <a:r>
              <a:rPr lang="fr-FR" smtClean="0"/>
              <a:t>Maintenant que vous avez acquis votre formation en formation de formateurs, comment pensez-vous pouvoir à votre tour transmettre le message aux participants à cette formation ? Quels sont les points qui vous ont vraiment donné matière à réflexion pendant votre formation ? Quels sont les points clés que vous souhaitez approfondir avec les participants ? </a:t>
            </a:r>
          </a:p>
        </p:txBody>
      </p:sp>
      <p:sp>
        <p:nvSpPr>
          <p:cNvPr id="8196" name="Slide Number Placeholder 3"/>
          <p:cNvSpPr>
            <a:spLocks noGrp="1"/>
          </p:cNvSpPr>
          <p:nvPr>
            <p:ph type="sldNum" sz="quarter" idx="5"/>
          </p:nvPr>
        </p:nvSpPr>
        <p:spPr bwMode="auto">
          <a:noFill/>
          <a:ln>
            <a:miter lim="800000"/>
            <a:headEnd/>
            <a:tailEnd/>
          </a:ln>
        </p:spPr>
        <p:txBody>
          <a:bodyPr/>
          <a:lstStyle/>
          <a:p>
            <a:fld id="{23951E5C-17E0-4B79-91DD-4934354BD878}" type="slidenum">
              <a:rPr lang="de-DE" smtClean="0"/>
              <a:pPr/>
              <a:t>1</a:t>
            </a:fld>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bwMode="auto">
          <a:noFill/>
          <a:ln>
            <a:solidFill>
              <a:srgbClr val="000000"/>
            </a:solidFill>
            <a:miter lim="800000"/>
            <a:headEnd/>
            <a:tailEnd/>
          </a:ln>
        </p:spPr>
      </p:sp>
      <p:sp>
        <p:nvSpPr>
          <p:cNvPr id="9219" name="Notizenplatzhalter 2"/>
          <p:cNvSpPr>
            <a:spLocks noGrp="1"/>
          </p:cNvSpPr>
          <p:nvPr>
            <p:ph type="body" idx="1"/>
          </p:nvPr>
        </p:nvSpPr>
        <p:spPr bwMode="auto">
          <a:noFill/>
        </p:spPr>
        <p:txBody>
          <a:bodyPr/>
          <a:lstStyle/>
          <a:p>
            <a:endParaRPr lang="de-DE" smtClean="0"/>
          </a:p>
        </p:txBody>
      </p:sp>
      <p:sp>
        <p:nvSpPr>
          <p:cNvPr id="9220" name="Foliennummernplatzhalter 3"/>
          <p:cNvSpPr>
            <a:spLocks noGrp="1"/>
          </p:cNvSpPr>
          <p:nvPr>
            <p:ph type="sldNum" sz="quarter" idx="5"/>
          </p:nvPr>
        </p:nvSpPr>
        <p:spPr bwMode="auto">
          <a:noFill/>
          <a:ln>
            <a:miter lim="800000"/>
            <a:headEnd/>
            <a:tailEnd/>
          </a:ln>
        </p:spPr>
        <p:txBody>
          <a:bodyPr/>
          <a:lstStyle/>
          <a:p>
            <a:fld id="{AD67BA35-2028-4F22-8B0A-1A2DA8DEDB3A}"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a:lstStyle/>
          <a:p>
            <a:r>
              <a:rPr lang="fr-FR" smtClean="0"/>
              <a:t>Points clés et style – restez simple, répétez les points clés </a:t>
            </a:r>
          </a:p>
          <a:p>
            <a:r>
              <a:rPr lang="fr-FR" smtClean="0"/>
              <a:t>Opérateurs de transport – concentrez-vous sur les débouchés commerciaux, la sécurité d’approvisionnement en carburant et le marketing vert – les usagers et les pouvoirs publics</a:t>
            </a:r>
          </a:p>
          <a:p>
            <a:r>
              <a:rPr lang="fr-FR" smtClean="0"/>
              <a:t>Les administrations locales – les objectifs à atteindre en matière d’émissions, les contributions à l’amélioration d’une mobilité urbaine durable. </a:t>
            </a:r>
          </a:p>
          <a:p>
            <a:r>
              <a:rPr lang="fr-FR" smtClean="0"/>
              <a:t>Pour les deux – la disponibilité de technologies avantageuses pour différents scenarii – aujourd’hui : une réelle possibilité, réduction des CCV</a:t>
            </a:r>
          </a:p>
          <a:p>
            <a:r>
              <a:rPr lang="fr-FR" smtClean="0"/>
              <a:t>Outils interactifs – quelles parties se sont le mieux déroulées aujourd’hui ? Lesquelles ont moins bien fonctionné (points à améliorer) ? Quels types d’activités seraient plus efficaces avec votre public ?</a:t>
            </a:r>
          </a:p>
          <a:p>
            <a:endParaRPr lang="en-GB" smtClean="0"/>
          </a:p>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a:lstStyle/>
          <a:p>
            <a:fld id="{7A34A19B-0701-41BC-A147-8A9B0CA61F59}" type="slidenum">
              <a:rPr lang="en-US" smtClean="0"/>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p:cNvPicPr>
          <p:nvPr userDrawn="1"/>
        </p:nvPicPr>
        <p:blipFill>
          <a:blip r:embed="rId2"/>
          <a:srcRect/>
          <a:stretch>
            <a:fillRect/>
          </a:stretch>
        </p:blipFill>
        <p:spPr bwMode="auto">
          <a:xfrm>
            <a:off x="-12700" y="0"/>
            <a:ext cx="9193213" cy="6884988"/>
          </a:xfrm>
          <a:prstGeom prst="rect">
            <a:avLst/>
          </a:prstGeom>
          <a:noFill/>
          <a:ln w="9525">
            <a:noFill/>
            <a:miter lim="800000"/>
            <a:headEnd/>
            <a:tailEnd/>
          </a:ln>
        </p:spPr>
      </p:pic>
      <p:sp>
        <p:nvSpPr>
          <p:cNvPr id="2" name="Title 1"/>
          <p:cNvSpPr>
            <a:spLocks noGrp="1"/>
          </p:cNvSpPr>
          <p:nvPr>
            <p:ph type="ctrTitle"/>
          </p:nvPr>
        </p:nvSpPr>
        <p:spPr>
          <a:xfrm>
            <a:off x="1591120" y="2734930"/>
            <a:ext cx="6640547" cy="882168"/>
          </a:xfrm>
        </p:spPr>
        <p:txBody>
          <a:bodyPr anchor="b">
            <a:normAutofit/>
          </a:bodyPr>
          <a:lstStyle>
            <a:lvl1pPr algn="l">
              <a:defRPr sz="2200" b="1" i="0" cap="all" baseline="0">
                <a:solidFill>
                  <a:srgbClr val="2298D4"/>
                </a:solidFill>
                <a:latin typeface="Arial"/>
              </a:defRPr>
            </a:lvl1pPr>
          </a:lstStyle>
          <a:p>
            <a:r>
              <a:rPr lang="de-DE" dirty="0" smtClean="0"/>
              <a:t>Click </a:t>
            </a:r>
            <a:r>
              <a:rPr lang="de-DE" dirty="0" err="1" smtClean="0"/>
              <a:t>to</a:t>
            </a:r>
            <a:r>
              <a:rPr lang="de-DE" dirty="0" smtClean="0"/>
              <a:t> </a:t>
            </a:r>
            <a:r>
              <a:rPr lang="de-DE" dirty="0" err="1" smtClean="0"/>
              <a:t>edit</a:t>
            </a:r>
            <a:r>
              <a:rPr lang="de-DE" dirty="0" smtClean="0"/>
              <a:t> Master title style</a:t>
            </a:r>
            <a:endParaRPr lang="en-US" dirty="0"/>
          </a:p>
        </p:txBody>
      </p:sp>
      <p:sp>
        <p:nvSpPr>
          <p:cNvPr id="3" name="Subtitle 2"/>
          <p:cNvSpPr>
            <a:spLocks noGrp="1"/>
          </p:cNvSpPr>
          <p:nvPr>
            <p:ph type="subTitle" idx="1"/>
          </p:nvPr>
        </p:nvSpPr>
        <p:spPr>
          <a:xfrm>
            <a:off x="1591119" y="3695498"/>
            <a:ext cx="6640547" cy="1632595"/>
          </a:xfrm>
        </p:spPr>
        <p:txBody>
          <a:bodyPr>
            <a:normAutofit/>
          </a:bodyPr>
          <a:lstStyle>
            <a:lvl1pPr marL="0" indent="0" algn="l">
              <a:buNone/>
              <a:defRPr sz="1600" u="none" cap="all" baseline="0">
                <a:solidFill>
                  <a:srgbClr val="87888A"/>
                </a:solidFill>
                <a:latin typefac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Click </a:t>
            </a:r>
            <a:r>
              <a:rPr lang="de-DE" dirty="0" err="1" smtClean="0"/>
              <a:t>to</a:t>
            </a:r>
            <a:r>
              <a:rPr lang="de-DE" dirty="0" smtClean="0"/>
              <a:t> </a:t>
            </a:r>
            <a:r>
              <a:rPr lang="de-DE" dirty="0" err="1" smtClean="0"/>
              <a:t>edit</a:t>
            </a:r>
            <a:r>
              <a:rPr lang="de-DE" dirty="0" smtClean="0"/>
              <a:t> Master </a:t>
            </a:r>
            <a:r>
              <a:rPr lang="de-DE" dirty="0" err="1" smtClean="0"/>
              <a:t>subtitle</a:t>
            </a:r>
            <a:r>
              <a:rPr lang="de-DE" dirty="0" smtClean="0"/>
              <a:t>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a:srcRect/>
          <a:stretch>
            <a:fillRect/>
          </a:stretch>
        </p:blipFill>
        <p:spPr bwMode="auto">
          <a:xfrm>
            <a:off x="-12700" y="0"/>
            <a:ext cx="9193213" cy="6884988"/>
          </a:xfrm>
          <a:prstGeom prst="rect">
            <a:avLst/>
          </a:prstGeom>
          <a:noFill/>
          <a:ln w="9525">
            <a:noFill/>
            <a:miter lim="800000"/>
            <a:headEnd/>
            <a:tailEnd/>
          </a:ln>
        </p:spPr>
      </p:pic>
      <p:sp>
        <p:nvSpPr>
          <p:cNvPr id="2" name="Title 1"/>
          <p:cNvSpPr>
            <a:spLocks noGrp="1"/>
          </p:cNvSpPr>
          <p:nvPr>
            <p:ph type="title"/>
          </p:nvPr>
        </p:nvSpPr>
        <p:spPr>
          <a:xfrm>
            <a:off x="457200" y="1062000"/>
            <a:ext cx="8100000" cy="648000"/>
          </a:xfrm>
        </p:spPr>
        <p:txBody>
          <a:bodyPr anchor="t">
            <a:normAutofit/>
          </a:bodyPr>
          <a:lstStyle>
            <a:lvl1pPr algn="l">
              <a:defRPr sz="2000" b="1" i="0" cap="all"/>
            </a:lvl1pPr>
          </a:lstStyle>
          <a:p>
            <a:r>
              <a:rPr lang="de-DE" dirty="0" smtClean="0"/>
              <a:t>Click </a:t>
            </a:r>
            <a:r>
              <a:rPr lang="de-DE" dirty="0" err="1" smtClean="0"/>
              <a:t>to</a:t>
            </a:r>
            <a:r>
              <a:rPr lang="de-DE" dirty="0" smtClean="0"/>
              <a:t> </a:t>
            </a:r>
            <a:r>
              <a:rPr lang="de-DE" dirty="0" err="1" smtClean="0"/>
              <a:t>edit</a:t>
            </a:r>
            <a:r>
              <a:rPr lang="de-DE" dirty="0" smtClean="0"/>
              <a:t> Master title style</a:t>
            </a:r>
            <a:endParaRPr lang="en-US" dirty="0"/>
          </a:p>
        </p:txBody>
      </p:sp>
      <p:sp>
        <p:nvSpPr>
          <p:cNvPr id="3" name="Content Placeholder 2"/>
          <p:cNvSpPr>
            <a:spLocks noGrp="1"/>
          </p:cNvSpPr>
          <p:nvPr>
            <p:ph idx="1"/>
          </p:nvPr>
        </p:nvSpPr>
        <p:spPr>
          <a:xfrm>
            <a:off x="468001" y="1774800"/>
            <a:ext cx="6407999" cy="4176000"/>
          </a:xfrm>
        </p:spPr>
        <p:txBody>
          <a:bodyPr/>
          <a:lstStyle>
            <a:lvl1pPr marL="0" indent="0">
              <a:spcBef>
                <a:spcPts val="288"/>
              </a:spcBef>
              <a:buFontTx/>
              <a:buNone/>
              <a:defRPr sz="1200" b="1" i="0" cap="all">
                <a:solidFill>
                  <a:srgbClr val="88B50E"/>
                </a:solidFill>
              </a:defRPr>
            </a:lvl1pPr>
            <a:lvl2pPr marL="0" indent="0">
              <a:spcBef>
                <a:spcPts val="300"/>
              </a:spcBef>
              <a:buFontTx/>
              <a:buNone/>
              <a:defRPr sz="1200">
                <a:solidFill>
                  <a:srgbClr val="87888A"/>
                </a:solidFill>
              </a:defRPr>
            </a:lvl2pPr>
            <a:lvl3pPr marL="180000" indent="230400">
              <a:spcBef>
                <a:spcPts val="600"/>
              </a:spcBef>
              <a:buClr>
                <a:srgbClr val="2298D4"/>
              </a:buClr>
              <a:defRPr sz="1200">
                <a:solidFill>
                  <a:srgbClr val="2298D4"/>
                </a:solidFill>
              </a:defRPr>
            </a:lvl3pPr>
            <a:lvl4pPr marL="180000" indent="0">
              <a:buFontTx/>
              <a:buNone/>
              <a:defRPr sz="1200" baseline="0">
                <a:solidFill>
                  <a:srgbClr val="87888A"/>
                </a:solidFill>
              </a:defRPr>
            </a:lvl4pPr>
            <a:lvl5pPr marL="720000" indent="-228600">
              <a:buFont typeface="Arial"/>
              <a:buChar char="•"/>
              <a:defRPr sz="1200">
                <a:solidFill>
                  <a:srgbClr val="88B50E"/>
                </a:solidFill>
              </a:defRPr>
            </a:lvl5pPr>
          </a:lstStyle>
          <a:p>
            <a:pPr lvl="0"/>
            <a:r>
              <a:rPr lang="de-DE" dirty="0" smtClean="0"/>
              <a:t>Click </a:t>
            </a:r>
            <a:r>
              <a:rPr lang="de-DE" dirty="0" err="1" smtClean="0"/>
              <a:t>to</a:t>
            </a:r>
            <a:r>
              <a:rPr lang="de-DE" dirty="0" smtClean="0"/>
              <a:t> </a:t>
            </a:r>
            <a:r>
              <a:rPr lang="de-DE" dirty="0" err="1" smtClean="0"/>
              <a:t>edit</a:t>
            </a:r>
            <a:r>
              <a:rPr lang="de-DE" dirty="0" smtClean="0"/>
              <a:t> Master </a:t>
            </a:r>
            <a:r>
              <a:rPr lang="de-DE" dirty="0" err="1" smtClean="0"/>
              <a:t>text</a:t>
            </a:r>
            <a:r>
              <a:rPr lang="de-DE" dirty="0" smtClean="0"/>
              <a:t> </a:t>
            </a:r>
            <a:r>
              <a:rPr lang="de-DE" dirty="0" err="1" smtClean="0"/>
              <a:t>styles</a:t>
            </a:r>
            <a:endParaRPr lang="de-DE" dirty="0" smtClean="0"/>
          </a:p>
          <a:p>
            <a:pPr lvl="1"/>
            <a:r>
              <a:rPr lang="de-DE" dirty="0" smtClean="0"/>
              <a:t>Second </a:t>
            </a:r>
            <a:r>
              <a:rPr lang="de-DE" dirty="0" err="1" smtClean="0"/>
              <a:t>level</a:t>
            </a:r>
            <a:endParaRPr lang="de-DE" dirty="0" smtClean="0"/>
          </a:p>
          <a:p>
            <a:pPr lvl="2"/>
            <a:r>
              <a:rPr lang="de-DE" dirty="0" smtClean="0"/>
              <a:t>Third </a:t>
            </a:r>
            <a:r>
              <a:rPr lang="de-DE" dirty="0" err="1" smtClean="0"/>
              <a:t>level</a:t>
            </a:r>
            <a:endParaRPr lang="de-DE" dirty="0" smtClean="0"/>
          </a:p>
          <a:p>
            <a:pPr lvl="3"/>
            <a:r>
              <a:rPr lang="de-DE" dirty="0" err="1" smtClean="0"/>
              <a:t>Fourth</a:t>
            </a:r>
            <a:r>
              <a:rPr lang="de-DE" dirty="0" smtClean="0"/>
              <a:t> </a:t>
            </a:r>
            <a:r>
              <a:rPr lang="de-DE" dirty="0" err="1" smtClean="0"/>
              <a:t>level</a:t>
            </a:r>
            <a:r>
              <a:rPr lang="de-DE" dirty="0" smtClean="0"/>
              <a:t> </a:t>
            </a:r>
          </a:p>
          <a:p>
            <a:pPr lvl="4"/>
            <a:r>
              <a:rPr lang="de-DE" dirty="0" err="1" smtClean="0"/>
              <a:t>Fifth</a:t>
            </a:r>
            <a:r>
              <a:rPr lang="de-DE" dirty="0" smtClean="0"/>
              <a:t> </a:t>
            </a:r>
            <a:r>
              <a:rPr lang="de-DE" dirty="0" err="1" smtClean="0"/>
              <a:t>level</a:t>
            </a:r>
            <a:endParaRPr lang="en-US" dirty="0"/>
          </a:p>
        </p:txBody>
      </p:sp>
      <p:sp>
        <p:nvSpPr>
          <p:cNvPr id="8" name="Picture Placeholder 9"/>
          <p:cNvSpPr>
            <a:spLocks noGrp="1"/>
          </p:cNvSpPr>
          <p:nvPr>
            <p:ph type="pic" sz="quarter" idx="11"/>
          </p:nvPr>
        </p:nvSpPr>
        <p:spPr>
          <a:xfrm>
            <a:off x="7019925" y="1773238"/>
            <a:ext cx="1512888" cy="2303462"/>
          </a:xfrm>
          <a:prstGeom prst="rect">
            <a:avLst/>
          </a:prstGeom>
        </p:spPr>
        <p:txBody>
          <a:bodyPr rtlCol="0">
            <a:normAutofit/>
          </a:bodyPr>
          <a:lstStyle>
            <a:lvl1pPr marL="0" indent="0">
              <a:buFontTx/>
              <a:buNone/>
              <a:defRPr sz="1200">
                <a:solidFill>
                  <a:srgbClr val="2298D4"/>
                </a:solidFill>
              </a:defRPr>
            </a:lvl1pPr>
          </a:lstStyle>
          <a:p>
            <a:pPr lvl="0"/>
            <a:endParaRPr lang="en-US" noProof="0" dirty="0"/>
          </a:p>
        </p:txBody>
      </p:sp>
      <p:sp>
        <p:nvSpPr>
          <p:cNvPr id="6" name="Date Placeholder 3"/>
          <p:cNvSpPr>
            <a:spLocks noGrp="1"/>
          </p:cNvSpPr>
          <p:nvPr>
            <p:ph type="dt" sz="half" idx="12"/>
          </p:nvPr>
        </p:nvSpPr>
        <p:spPr>
          <a:xfrm>
            <a:off x="6297613" y="6356350"/>
            <a:ext cx="2133600" cy="365125"/>
          </a:xfrm>
        </p:spPr>
        <p:txBody>
          <a:bodyPr rIns="0"/>
          <a:lstStyle>
            <a:lvl1pPr algn="r">
              <a:defRPr>
                <a:solidFill>
                  <a:srgbClr val="87888A"/>
                </a:solidFill>
              </a:defRPr>
            </a:lvl1pPr>
          </a:lstStyle>
          <a:p>
            <a:pPr>
              <a:defRPr/>
            </a:pPr>
            <a:fld id="{7CFACD87-B089-4426-829B-AC7344CF83DE}" type="datetime1">
              <a:rPr lang="en-US"/>
              <a:pPr>
                <a:defRPr/>
              </a:pPr>
              <a:t>3/18/2015</a:t>
            </a:fld>
            <a:endParaRPr lang="en-US" dirty="0"/>
          </a:p>
        </p:txBody>
      </p:sp>
      <p:sp>
        <p:nvSpPr>
          <p:cNvPr id="7" name="Slide Number Placeholder 5"/>
          <p:cNvSpPr>
            <a:spLocks noGrp="1"/>
          </p:cNvSpPr>
          <p:nvPr>
            <p:ph type="sldNum" sz="quarter" idx="13"/>
          </p:nvPr>
        </p:nvSpPr>
        <p:spPr>
          <a:xfrm>
            <a:off x="8431213" y="6356350"/>
            <a:ext cx="712787" cy="365125"/>
          </a:xfrm>
        </p:spPr>
        <p:txBody>
          <a:bodyPr/>
          <a:lstStyle>
            <a:lvl1pPr algn="l">
              <a:defRPr dirty="0">
                <a:solidFill>
                  <a:srgbClr val="2298D4"/>
                </a:solidFill>
              </a:defRPr>
            </a:lvl1pPr>
          </a:lstStyle>
          <a:p>
            <a:pPr>
              <a:defRPr/>
            </a:pPr>
            <a:r>
              <a:rPr lang="en-US"/>
              <a:t>| </a:t>
            </a:r>
            <a:fld id="{110C4731-CB85-405C-9FD5-8E8D2F7C3C3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DB4D4"/>
                </a:solidFill>
              </a:defRPr>
            </a:lvl1pPr>
          </a:lstStyle>
          <a:p>
            <a:pPr>
              <a:defRPr/>
            </a:pPr>
            <a:fld id="{DA6DF830-DAF2-44CF-B601-A7DA57754733}" type="datetime1">
              <a:rPr lang="en-US"/>
              <a:pPr>
                <a:defRPr/>
              </a:pPr>
              <a:t>3/18/2015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dirty="0">
                <a:solidFill>
                  <a:srgbClr val="8DB4D4"/>
                </a:solidFill>
              </a:defRPr>
            </a:lvl1pPr>
          </a:lstStyle>
          <a:p>
            <a:pPr>
              <a:defRPr/>
            </a:pPr>
            <a:endParaRPr lang="it-I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DB4D4"/>
                </a:solidFill>
              </a:defRPr>
            </a:lvl1pPr>
          </a:lstStyle>
          <a:p>
            <a:pPr>
              <a:defRPr/>
            </a:pPr>
            <a:fld id="{1CAB6896-991C-47A1-B7DE-9D4EC701AF6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2"/>
          <p:cNvSpPr>
            <a:spLocks noGrp="1"/>
          </p:cNvSpPr>
          <p:nvPr>
            <p:ph type="title"/>
          </p:nvPr>
        </p:nvSpPr>
        <p:spPr>
          <a:xfrm>
            <a:off x="457200" y="1062038"/>
            <a:ext cx="8099425" cy="647700"/>
          </a:xfrm>
        </p:spPr>
        <p:txBody>
          <a:bodyPr/>
          <a:lstStyle/>
          <a:p>
            <a:endParaRPr lang="de-DE" cap="none" smtClean="0"/>
          </a:p>
        </p:txBody>
      </p:sp>
      <p:pic>
        <p:nvPicPr>
          <p:cNvPr id="4099" name="Picture 1"/>
          <p:cNvPicPr>
            <a:picLocks noChangeAspect="1"/>
          </p:cNvPicPr>
          <p:nvPr/>
        </p:nvPicPr>
        <p:blipFill>
          <a:blip r:embed="rId3"/>
          <a:srcRect/>
          <a:stretch>
            <a:fillRect/>
          </a:stretch>
        </p:blipFill>
        <p:spPr bwMode="auto">
          <a:xfrm>
            <a:off x="-12700" y="0"/>
            <a:ext cx="9193213" cy="6884988"/>
          </a:xfrm>
          <a:prstGeom prst="rect">
            <a:avLst/>
          </a:prstGeom>
          <a:noFill/>
          <a:ln w="9525">
            <a:noFill/>
            <a:miter lim="800000"/>
            <a:headEnd/>
            <a:tailEnd/>
          </a:ln>
        </p:spPr>
      </p:pic>
      <p:sp>
        <p:nvSpPr>
          <p:cNvPr id="4100" name="TextBox 5"/>
          <p:cNvSpPr txBox="1">
            <a:spLocks noChangeArrowheads="1"/>
          </p:cNvSpPr>
          <p:nvPr/>
        </p:nvSpPr>
        <p:spPr bwMode="auto">
          <a:xfrm>
            <a:off x="166688" y="6437313"/>
            <a:ext cx="2752725" cy="369887"/>
          </a:xfrm>
          <a:prstGeom prst="rect">
            <a:avLst/>
          </a:prstGeom>
          <a:solidFill>
            <a:schemeClr val="bg1"/>
          </a:solidFill>
          <a:ln w="9525">
            <a:noFill/>
            <a:miter lim="800000"/>
            <a:headEnd/>
            <a:tailEnd/>
          </a:ln>
        </p:spPr>
        <p:txBody>
          <a:bodyPr>
            <a:spAutoFit/>
          </a:bodyPr>
          <a:lstStyle/>
          <a:p>
            <a:endParaRPr lang="de-DE"/>
          </a:p>
        </p:txBody>
      </p:sp>
      <p:sp>
        <p:nvSpPr>
          <p:cNvPr id="4101" name="TextBox 6"/>
          <p:cNvSpPr txBox="1">
            <a:spLocks noChangeArrowheads="1"/>
          </p:cNvSpPr>
          <p:nvPr/>
        </p:nvSpPr>
        <p:spPr bwMode="auto">
          <a:xfrm>
            <a:off x="1190625" y="6313488"/>
            <a:ext cx="1516063" cy="461962"/>
          </a:xfrm>
          <a:prstGeom prst="rect">
            <a:avLst/>
          </a:prstGeom>
          <a:noFill/>
          <a:ln w="9525">
            <a:noFill/>
            <a:miter lim="800000"/>
            <a:headEnd/>
            <a:tailEnd/>
          </a:ln>
        </p:spPr>
        <p:txBody>
          <a:bodyPr lIns="0" tIns="0" rIns="0" bIns="0">
            <a:spAutoFit/>
          </a:bodyPr>
          <a:lstStyle/>
          <a:p>
            <a:pPr algn="just"/>
            <a:r>
              <a:rPr lang="en-US" sz="500">
                <a:solidFill>
                  <a:srgbClr val="7F7F7F"/>
                </a:solidFill>
              </a:rPr>
              <a:t>The sole responsibility for the content of this presentation lies with the Clean Fleets project. It does not necessarily reflect the opinion of the European Union. Neither the EACI nor the European Commission are responsible for any use that may be made of the information contained therein.</a:t>
            </a:r>
            <a:endParaRPr lang="de-DE" sz="500">
              <a:solidFill>
                <a:srgbClr val="7F7F7F"/>
              </a:solidFill>
            </a:endParaRPr>
          </a:p>
        </p:txBody>
      </p:sp>
      <p:pic>
        <p:nvPicPr>
          <p:cNvPr id="4102" name="Picture 2" descr="http://ec.europa.eu/energy/intelligent/images/content/iee-vertical-logo/co-funded-iee-vert_en.jpg"/>
          <p:cNvPicPr>
            <a:picLocks noChangeAspect="1" noChangeArrowheads="1"/>
          </p:cNvPicPr>
          <p:nvPr/>
        </p:nvPicPr>
        <p:blipFill>
          <a:blip r:embed="rId4"/>
          <a:srcRect/>
          <a:stretch>
            <a:fillRect/>
          </a:stretch>
        </p:blipFill>
        <p:spPr bwMode="auto">
          <a:xfrm>
            <a:off x="26988" y="6259513"/>
            <a:ext cx="1127125" cy="574675"/>
          </a:xfrm>
          <a:prstGeom prst="rect">
            <a:avLst/>
          </a:prstGeom>
          <a:noFill/>
          <a:ln w="9525">
            <a:noFill/>
            <a:miter lim="800000"/>
            <a:headEnd/>
            <a:tailEnd/>
          </a:ln>
        </p:spPr>
      </p:pic>
      <p:sp>
        <p:nvSpPr>
          <p:cNvPr id="4103" name="Title 1"/>
          <p:cNvSpPr txBox="1">
            <a:spLocks/>
          </p:cNvSpPr>
          <p:nvPr/>
        </p:nvSpPr>
        <p:spPr bwMode="auto">
          <a:xfrm>
            <a:off x="862013" y="4394200"/>
            <a:ext cx="7694612" cy="881063"/>
          </a:xfrm>
          <a:prstGeom prst="rect">
            <a:avLst/>
          </a:prstGeom>
          <a:noFill/>
          <a:ln w="9525">
            <a:noFill/>
            <a:miter lim="800000"/>
            <a:headEnd/>
            <a:tailEnd/>
          </a:ln>
        </p:spPr>
        <p:txBody>
          <a:bodyPr anchor="b"/>
          <a:lstStyle/>
          <a:p>
            <a:r>
              <a:rPr lang="en-GB" sz="3600" b="1">
                <a:solidFill>
                  <a:srgbClr val="2298D5"/>
                </a:solidFill>
              </a:rPr>
              <a:t>MODULE 5 : </a:t>
            </a:r>
            <a:br>
              <a:rPr lang="en-GB" sz="3600" b="1">
                <a:solidFill>
                  <a:srgbClr val="2298D5"/>
                </a:solidFill>
              </a:rPr>
            </a:br>
            <a:r>
              <a:rPr lang="en-US" sz="3600" b="1">
                <a:solidFill>
                  <a:srgbClr val="2298D4"/>
                </a:solidFill>
              </a:rPr>
              <a:t>TRANSFERT DE CONNAISSANCES</a:t>
            </a:r>
            <a:br>
              <a:rPr lang="en-US" sz="3600" b="1">
                <a:solidFill>
                  <a:srgbClr val="2298D4"/>
                </a:solidFill>
              </a:rPr>
            </a:br>
            <a:endParaRPr lang="en-US" b="1">
              <a:solidFill>
                <a:srgbClr val="2298D4"/>
              </a:solidFill>
            </a:endParaRPr>
          </a:p>
          <a:p>
            <a:r>
              <a:rPr lang="en-US" b="1">
                <a:solidFill>
                  <a:srgbClr val="2298D4"/>
                </a:solidFill>
              </a:rPr>
              <a:t>QUELS SONT LES POINTS CLÉS ?</a:t>
            </a:r>
            <a:br>
              <a:rPr lang="en-US" b="1">
                <a:solidFill>
                  <a:srgbClr val="2298D4"/>
                </a:solidFill>
              </a:rPr>
            </a:br>
            <a:r>
              <a:rPr lang="en-US" b="1">
                <a:solidFill>
                  <a:srgbClr val="2298D4"/>
                </a:solidFill>
              </a:rPr>
              <a:t/>
            </a:r>
            <a:br>
              <a:rPr lang="en-US" b="1">
                <a:solidFill>
                  <a:srgbClr val="2298D4"/>
                </a:solidFill>
              </a:rPr>
            </a:br>
            <a:r>
              <a:rPr lang="en-US" b="1">
                <a:solidFill>
                  <a:srgbClr val="2298D4"/>
                </a:solidFill>
              </a:rPr>
              <a:t>COMMENT LES TRANSMETTRE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062038"/>
            <a:ext cx="8099425" cy="647700"/>
          </a:xfrm>
        </p:spPr>
        <p:txBody>
          <a:bodyPr/>
          <a:lstStyle/>
          <a:p>
            <a:r>
              <a:rPr lang="en-GB" cap="none" smtClean="0"/>
              <a:t>CONCLUSIONS</a:t>
            </a:r>
          </a:p>
        </p:txBody>
      </p:sp>
      <p:sp>
        <p:nvSpPr>
          <p:cNvPr id="5123" name="Content Placeholder 2"/>
          <p:cNvSpPr>
            <a:spLocks noGrp="1"/>
          </p:cNvSpPr>
          <p:nvPr>
            <p:ph idx="1"/>
          </p:nvPr>
        </p:nvSpPr>
        <p:spPr>
          <a:xfrm>
            <a:off x="468313" y="1774825"/>
            <a:ext cx="8675687" cy="4176713"/>
          </a:xfrm>
        </p:spPr>
        <p:txBody>
          <a:bodyPr/>
          <a:lstStyle/>
          <a:p>
            <a:r>
              <a:rPr lang="fr-FR" sz="2000" cap="none" smtClean="0">
                <a:solidFill>
                  <a:schemeClr val="tx1"/>
                </a:solidFill>
              </a:rPr>
              <a:t>Points essentiels relatifs à l’achat de parcs de véhicules propres</a:t>
            </a:r>
          </a:p>
          <a:p>
            <a:endParaRPr lang="fr-FR" sz="2000" cap="none" smtClean="0">
              <a:solidFill>
                <a:schemeClr val="tx1"/>
              </a:solidFill>
            </a:endParaRPr>
          </a:p>
          <a:p>
            <a:pPr marL="625475" lvl="2" indent="-355600">
              <a:buFont typeface="Wingdings" charset="2"/>
              <a:buChar char="Ø"/>
            </a:pPr>
            <a:r>
              <a:rPr lang="fr-FR" sz="2000" smtClean="0">
                <a:solidFill>
                  <a:srgbClr val="87888A"/>
                </a:solidFill>
              </a:rPr>
              <a:t>De plus en plus de possibilités – plus de choix de technologies</a:t>
            </a:r>
          </a:p>
          <a:p>
            <a:pPr marL="625475" lvl="2" indent="-355600">
              <a:buFont typeface="Wingdings" charset="2"/>
              <a:buChar char="Ø"/>
            </a:pPr>
            <a:r>
              <a:rPr lang="fr-FR" sz="2000" smtClean="0">
                <a:solidFill>
                  <a:srgbClr val="87888A"/>
                </a:solidFill>
              </a:rPr>
              <a:t>Peut être avantageux pour les opérateurs de transport et les organismes publics</a:t>
            </a:r>
          </a:p>
          <a:p>
            <a:pPr marL="625475" lvl="2" indent="-355600">
              <a:buFont typeface="Wingdings" charset="2"/>
              <a:buChar char="Ø"/>
            </a:pPr>
            <a:r>
              <a:rPr lang="fr-FR" sz="2000" smtClean="0">
                <a:solidFill>
                  <a:srgbClr val="87888A"/>
                </a:solidFill>
              </a:rPr>
              <a:t>Nécessite l’engagement des politiques et des organisations ainsi que des mécanismes d’acquisition efficaces</a:t>
            </a:r>
          </a:p>
          <a:p>
            <a:pPr marL="625475" lvl="2" indent="-355600">
              <a:buFont typeface="Wingdings" charset="2"/>
              <a:buChar char="Ø"/>
            </a:pPr>
            <a:r>
              <a:rPr lang="fr-FR" sz="2000" smtClean="0">
                <a:solidFill>
                  <a:srgbClr val="87888A"/>
                </a:solidFill>
              </a:rPr>
              <a:t>La DVP présente des inconvénients, mais elle est flexible  – cette flexibilité doit être exploitée</a:t>
            </a:r>
          </a:p>
          <a:p>
            <a:pPr marL="625475" lvl="2" indent="-355600">
              <a:buFont typeface="Wingdings" charset="2"/>
              <a:buChar char="Ø"/>
            </a:pPr>
            <a:r>
              <a:rPr lang="fr-FR" sz="2000" smtClean="0">
                <a:solidFill>
                  <a:srgbClr val="87888A"/>
                </a:solidFill>
              </a:rPr>
              <a:t>Il existe de nombreuses ressources susceptibles de soutenir les acheteurs</a:t>
            </a:r>
          </a:p>
          <a:p>
            <a:endParaRPr lang="en-GB" cap="none" smtClean="0"/>
          </a:p>
          <a:p>
            <a:endParaRPr lang="en-GB" cap="none"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062038"/>
            <a:ext cx="8099425" cy="647700"/>
          </a:xfrm>
        </p:spPr>
        <p:txBody>
          <a:bodyPr/>
          <a:lstStyle/>
          <a:p>
            <a:r>
              <a:rPr lang="en-GB" cap="none" smtClean="0"/>
              <a:t>TRANSFERT DE CONNAISSANCES</a:t>
            </a:r>
          </a:p>
        </p:txBody>
      </p:sp>
      <p:sp>
        <p:nvSpPr>
          <p:cNvPr id="6147" name="Content Placeholder 2"/>
          <p:cNvSpPr>
            <a:spLocks noGrp="1"/>
          </p:cNvSpPr>
          <p:nvPr>
            <p:ph idx="1"/>
          </p:nvPr>
        </p:nvSpPr>
        <p:spPr>
          <a:xfrm>
            <a:off x="468313" y="1774825"/>
            <a:ext cx="8675687" cy="4176713"/>
          </a:xfrm>
        </p:spPr>
        <p:txBody>
          <a:bodyPr/>
          <a:lstStyle/>
          <a:p>
            <a:r>
              <a:rPr lang="fr-FR" sz="2000" cap="none" smtClean="0">
                <a:solidFill>
                  <a:schemeClr val="tx1"/>
                </a:solidFill>
              </a:rPr>
              <a:t>Tenez compte des points suivants :</a:t>
            </a:r>
          </a:p>
          <a:p>
            <a:endParaRPr lang="fr-FR" sz="2000" cap="none" smtClean="0"/>
          </a:p>
          <a:p>
            <a:pPr marL="625475" lvl="2" indent="-355600">
              <a:buFont typeface="Wingdings" charset="2"/>
              <a:buChar char="Ø"/>
            </a:pPr>
            <a:r>
              <a:rPr lang="fr-FR" sz="2000" smtClean="0">
                <a:solidFill>
                  <a:srgbClr val="87888A"/>
                </a:solidFill>
              </a:rPr>
              <a:t>Points clés &amp; style. </a:t>
            </a:r>
            <a:r>
              <a:rPr lang="fr-FR" sz="2000" i="1" smtClean="0"/>
              <a:t>(Qui est votre public ? Quelles sont ses motivations &amp; objectifs ? Sur quoi veulent-ils se concentrer ?)</a:t>
            </a:r>
          </a:p>
          <a:p>
            <a:pPr marL="625475" lvl="2" indent="-355600">
              <a:buFont typeface="Wingdings" charset="2"/>
              <a:buChar char="Ø"/>
            </a:pPr>
            <a:endParaRPr lang="fr-FR" sz="2000" i="1" smtClean="0"/>
          </a:p>
          <a:p>
            <a:pPr marL="625475" lvl="2" indent="-355600">
              <a:buFont typeface="Wingdings" charset="2"/>
              <a:buChar char="Ø"/>
            </a:pPr>
            <a:r>
              <a:rPr lang="fr-FR" sz="2000" smtClean="0">
                <a:solidFill>
                  <a:srgbClr val="87888A"/>
                </a:solidFill>
              </a:rPr>
              <a:t>Comment convaincre les acheteurs d’acquérir des véhicules propres en transmettant efficacement la méthode de mise en œuvre de la DVP ? </a:t>
            </a:r>
            <a:r>
              <a:rPr lang="fr-FR" sz="2000" i="1" smtClean="0"/>
              <a:t>(Avis et obstacles, manque de connaissances)  </a:t>
            </a:r>
          </a:p>
          <a:p>
            <a:pPr marL="625475" lvl="2" indent="-355600">
              <a:buFont typeface="Arial" charset="0"/>
              <a:buNone/>
            </a:pPr>
            <a:r>
              <a:rPr lang="fr-FR" sz="2000" i="1" smtClean="0"/>
              <a:t>Comment utiliser des outils interactifs (comment les motiver? Quels sujets voudront-ils approfondir ?)</a:t>
            </a:r>
          </a:p>
          <a:p>
            <a:pPr marL="625475" lvl="2" indent="-355600">
              <a:buFont typeface="Arial" charset="0"/>
              <a:buNone/>
            </a:pPr>
            <a:endParaRPr lang="en-GB" sz="2400" smtClean="0">
              <a:solidFill>
                <a:srgbClr val="87888A"/>
              </a:solidFill>
            </a:endParaRPr>
          </a:p>
          <a:p>
            <a:endParaRPr lang="en-GB" cap="none" smtClean="0"/>
          </a:p>
          <a:p>
            <a:endParaRPr lang="en-GB" cap="none"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lean fleets rgb">
      <a:dk1>
        <a:srgbClr val="288FC3"/>
      </a:dk1>
      <a:lt1>
        <a:srgbClr val="FFFFFF"/>
      </a:lt1>
      <a:dk2>
        <a:srgbClr val="8D8E8D"/>
      </a:dk2>
      <a:lt2>
        <a:srgbClr val="F8F8F8"/>
      </a:lt2>
      <a:accent1>
        <a:srgbClr val="73B632"/>
      </a:accent1>
      <a:accent2>
        <a:srgbClr val="E7AE2B"/>
      </a:accent2>
      <a:accent3>
        <a:srgbClr val="288FC3"/>
      </a:accent3>
      <a:accent4>
        <a:srgbClr val="8D8E8D"/>
      </a:accent4>
      <a:accent5>
        <a:srgbClr val="5F5F5F"/>
      </a:accent5>
      <a:accent6>
        <a:srgbClr val="4D4D4D"/>
      </a:accent6>
      <a:hlink>
        <a:srgbClr val="73B632"/>
      </a:hlink>
      <a:folHlink>
        <a:srgbClr val="288FC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378</Words>
  <Application>Microsoft Office PowerPoint</Application>
  <PresentationFormat>On-screen Show (4:3)</PresentationFormat>
  <Paragraphs>28</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ＭＳ Ｐゴシック</vt:lpstr>
      <vt:lpstr>Calibri</vt:lpstr>
      <vt:lpstr>Wingdings</vt:lpstr>
      <vt:lpstr>Office Theme</vt:lpstr>
      <vt:lpstr>Slide 1</vt:lpstr>
      <vt:lpstr>CONCLUSIONS</vt:lpstr>
      <vt:lpstr>TRANSFERT DE CONNAISSANCES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chandler</cp:lastModifiedBy>
  <cp:revision>158</cp:revision>
  <dcterms:created xsi:type="dcterms:W3CDTF">2015-03-15T11:32:31Z</dcterms:created>
  <dcterms:modified xsi:type="dcterms:W3CDTF">2015-03-18T10:38:18Z</dcterms:modified>
</cp:coreProperties>
</file>