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61" r:id="rId2"/>
    <p:sldMasterId id="2147483651" r:id="rId3"/>
    <p:sldMasterId id="2147483653" r:id="rId4"/>
    <p:sldMasterId id="2147483655" r:id="rId5"/>
    <p:sldMasterId id="2147483662" r:id="rId6"/>
    <p:sldMasterId id="2147483664" r:id="rId7"/>
    <p:sldMasterId id="2147483824" r:id="rId8"/>
    <p:sldMasterId id="2147483838" r:id="rId9"/>
    <p:sldMasterId id="2147483852" r:id="rId10"/>
    <p:sldMasterId id="2147483870" r:id="rId11"/>
    <p:sldMasterId id="2147483885" r:id="rId12"/>
    <p:sldMasterId id="2147483900" r:id="rId13"/>
  </p:sldMasterIdLst>
  <p:notesMasterIdLst>
    <p:notesMasterId r:id="rId38"/>
  </p:notesMasterIdLst>
  <p:handoutMasterIdLst>
    <p:handoutMasterId r:id="rId39"/>
  </p:handoutMasterIdLst>
  <p:sldIdLst>
    <p:sldId id="767" r:id="rId14"/>
    <p:sldId id="766" r:id="rId15"/>
    <p:sldId id="435" r:id="rId16"/>
    <p:sldId id="763" r:id="rId17"/>
    <p:sldId id="648" r:id="rId18"/>
    <p:sldId id="755" r:id="rId19"/>
    <p:sldId id="756" r:id="rId20"/>
    <p:sldId id="757" r:id="rId21"/>
    <p:sldId id="758" r:id="rId22"/>
    <p:sldId id="764" r:id="rId23"/>
    <p:sldId id="759" r:id="rId24"/>
    <p:sldId id="760" r:id="rId25"/>
    <p:sldId id="761" r:id="rId26"/>
    <p:sldId id="762" r:id="rId27"/>
    <p:sldId id="768" r:id="rId28"/>
    <p:sldId id="378" r:id="rId29"/>
    <p:sldId id="671" r:id="rId30"/>
    <p:sldId id="697" r:id="rId31"/>
    <p:sldId id="753" r:id="rId32"/>
    <p:sldId id="700" r:id="rId33"/>
    <p:sldId id="732" r:id="rId34"/>
    <p:sldId id="673" r:id="rId35"/>
    <p:sldId id="706" r:id="rId36"/>
    <p:sldId id="538" r:id="rId37"/>
  </p:sldIdLst>
  <p:sldSz cx="9144000" cy="6858000" type="screen4x3"/>
  <p:notesSz cx="6797675" cy="9926638"/>
  <p:defaultTextStyle>
    <a:defPPr>
      <a:defRPr lang="sv-SE"/>
    </a:defPPr>
    <a:lvl1pPr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Gill Sans MT" pitchFamily="34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Gill Sans MT" pitchFamily="34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Gill Sans MT" pitchFamily="34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Gill Sans MT" pitchFamily="34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Gill Sans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812"/>
    <a:srgbClr val="FFDE6C"/>
    <a:srgbClr val="FF9933"/>
    <a:srgbClr val="58595B"/>
    <a:srgbClr val="D1D3D4"/>
    <a:srgbClr val="6CB33E"/>
    <a:srgbClr val="EF3D42"/>
    <a:srgbClr val="FFEF6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33" autoAdjust="0"/>
    <p:restoredTop sz="94750" autoAdjust="0"/>
  </p:normalViewPr>
  <p:slideViewPr>
    <p:cSldViewPr>
      <p:cViewPr varScale="1">
        <p:scale>
          <a:sx n="99" d="100"/>
          <a:sy n="99" d="100"/>
        </p:scale>
        <p:origin x="-10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464" y="1566"/>
      </p:cViewPr>
      <p:guideLst>
        <p:guide orient="horz" pos="3125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AD.STOCKHOLM.SE\CLI-HOME\CA2HOME015\aa60098\Documents\MAK\Nyheter%20efter%201%20jan%202007\diagramtabell3%20nr%202%20TEST%20AV%20&#197;RSMEDELV&#196;RDE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Bok1" TargetMode="External"/><Relationship Id="rId1" Type="http://schemas.openxmlformats.org/officeDocument/2006/relationships/image" Target="../media/image41.JP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879153045696709"/>
          <c:y val="2.7846802763222697E-2"/>
          <c:w val="0.75836101054243465"/>
          <c:h val="0.857563969171515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'2000 - 2014'!$C$4</c:f>
              <c:strCache>
                <c:ptCount val="1"/>
                <c:pt idx="0">
                  <c:v>Passages</c:v>
                </c:pt>
              </c:strCache>
            </c:strRef>
          </c:tx>
          <c:invertIfNegative val="0"/>
          <c:dPt>
            <c:idx val="6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9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2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3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4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5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6"/>
            <c:invertIfNegative val="0"/>
            <c:bubble3D val="0"/>
            <c:spPr>
              <a:solidFill>
                <a:schemeClr val="accent2"/>
              </a:solidFill>
            </c:spPr>
          </c:dPt>
          <c:cat>
            <c:strRef>
              <c:f>'2000 - 2014'!$B$5:$B$21</c:f>
              <c:strCach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2006a</c:v>
                </c:pt>
                <c:pt idx="7">
                  <c:v>2006b</c:v>
                </c:pt>
                <c:pt idx="8">
                  <c:v>2007a</c:v>
                </c:pt>
                <c:pt idx="9">
                  <c:v>2007b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</c:strCache>
            </c:strRef>
          </c:cat>
          <c:val>
            <c:numRef>
              <c:f>'2000 - 2014'!$C$5:$C$21</c:f>
              <c:numCache>
                <c:formatCode>#,##0</c:formatCode>
                <c:ptCount val="17"/>
                <c:pt idx="0">
                  <c:v>484532</c:v>
                </c:pt>
                <c:pt idx="1">
                  <c:v>481570</c:v>
                </c:pt>
                <c:pt idx="2">
                  <c:v>471837</c:v>
                </c:pt>
                <c:pt idx="3">
                  <c:v>473425</c:v>
                </c:pt>
                <c:pt idx="4">
                  <c:v>475014</c:v>
                </c:pt>
                <c:pt idx="5">
                  <c:v>447489</c:v>
                </c:pt>
                <c:pt idx="6">
                  <c:v>351968</c:v>
                </c:pt>
                <c:pt idx="7">
                  <c:v>403217</c:v>
                </c:pt>
                <c:pt idx="8">
                  <c:v>406162</c:v>
                </c:pt>
                <c:pt idx="9">
                  <c:v>357370</c:v>
                </c:pt>
                <c:pt idx="10">
                  <c:v>366415</c:v>
                </c:pt>
                <c:pt idx="11">
                  <c:v>366067</c:v>
                </c:pt>
                <c:pt idx="12">
                  <c:v>363981</c:v>
                </c:pt>
                <c:pt idx="13">
                  <c:v>355762</c:v>
                </c:pt>
                <c:pt idx="14">
                  <c:v>349345</c:v>
                </c:pt>
                <c:pt idx="15">
                  <c:v>348835</c:v>
                </c:pt>
                <c:pt idx="16">
                  <c:v>347138.58333333337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089792"/>
        <c:axId val="179091328"/>
      </c:barChart>
      <c:lineChart>
        <c:grouping val="standard"/>
        <c:varyColors val="0"/>
        <c:ser>
          <c:idx val="1"/>
          <c:order val="1"/>
          <c:tx>
            <c:strRef>
              <c:f>'2000 - 2014'!$D$4</c:f>
              <c:strCache>
                <c:ptCount val="1"/>
                <c:pt idx="0">
                  <c:v>Population</c:v>
                </c:pt>
              </c:strCache>
            </c:strRef>
          </c:tx>
          <c:spPr>
            <a:ln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'2000 - 2014'!$B$5:$B$21</c:f>
              <c:strCach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2006a</c:v>
                </c:pt>
                <c:pt idx="7">
                  <c:v>2006b</c:v>
                </c:pt>
                <c:pt idx="8">
                  <c:v>2007a</c:v>
                </c:pt>
                <c:pt idx="9">
                  <c:v>2007b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</c:strCache>
            </c:strRef>
          </c:cat>
          <c:val>
            <c:numRef>
              <c:f>'2000 - 2014'!$D$5:$D$21</c:f>
              <c:numCache>
                <c:formatCode>#,##0</c:formatCode>
                <c:ptCount val="17"/>
                <c:pt idx="0">
                  <c:v>750348</c:v>
                </c:pt>
                <c:pt idx="1">
                  <c:v>754948</c:v>
                </c:pt>
                <c:pt idx="2">
                  <c:v>758148</c:v>
                </c:pt>
                <c:pt idx="3">
                  <c:v>761721</c:v>
                </c:pt>
                <c:pt idx="4">
                  <c:v>765044</c:v>
                </c:pt>
                <c:pt idx="5">
                  <c:v>771038</c:v>
                </c:pt>
                <c:pt idx="6">
                  <c:v>776000</c:v>
                </c:pt>
                <c:pt idx="7">
                  <c:v>782885</c:v>
                </c:pt>
                <c:pt idx="8">
                  <c:v>790000</c:v>
                </c:pt>
                <c:pt idx="9">
                  <c:v>795163</c:v>
                </c:pt>
                <c:pt idx="10" formatCode="General">
                  <c:v>810120</c:v>
                </c:pt>
                <c:pt idx="11" formatCode="General">
                  <c:v>829417</c:v>
                </c:pt>
                <c:pt idx="12" formatCode="General">
                  <c:v>847073</c:v>
                </c:pt>
                <c:pt idx="13" formatCode="General">
                  <c:v>862427</c:v>
                </c:pt>
                <c:pt idx="14" formatCode="General">
                  <c:v>876614</c:v>
                </c:pt>
                <c:pt idx="15" formatCode="General">
                  <c:v>889582</c:v>
                </c:pt>
                <c:pt idx="16" formatCode="General">
                  <c:v>914511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095424"/>
        <c:axId val="179093504"/>
      </c:lineChart>
      <c:catAx>
        <c:axId val="1790897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sv-SE"/>
          </a:p>
        </c:txPr>
        <c:crossAx val="179091328"/>
        <c:crosses val="autoZero"/>
        <c:auto val="1"/>
        <c:lblAlgn val="ctr"/>
        <c:lblOffset val="100"/>
        <c:noMultiLvlLbl val="0"/>
      </c:catAx>
      <c:valAx>
        <c:axId val="1790913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Number of passages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sv-SE"/>
          </a:p>
        </c:txPr>
        <c:crossAx val="179089792"/>
        <c:crosses val="autoZero"/>
        <c:crossBetween val="between"/>
      </c:valAx>
      <c:valAx>
        <c:axId val="17909350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Population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sv-SE"/>
          </a:p>
        </c:txPr>
        <c:crossAx val="179095424"/>
        <c:crosses val="max"/>
        <c:crossBetween val="between"/>
      </c:valAx>
      <c:catAx>
        <c:axId val="179095424"/>
        <c:scaling>
          <c:orientation val="minMax"/>
        </c:scaling>
        <c:delete val="1"/>
        <c:axPos val="b"/>
        <c:majorTickMark val="out"/>
        <c:minorTickMark val="none"/>
        <c:tickLblPos val="nextTo"/>
        <c:crossAx val="179093504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.53373214796821056"/>
          <c:y val="0.94378366236685107"/>
          <c:w val="0.26311353998165654"/>
          <c:h val="4.7862923767205481E-2"/>
        </c:manualLayout>
      </c:layout>
      <c:overlay val="0"/>
      <c:spPr>
        <a:gradFill>
          <a:gsLst>
            <a:gs pos="25000">
              <a:srgbClr val="AEC3E9"/>
            </a:gs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  <c:txPr>
        <a:bodyPr/>
        <a:lstStyle/>
        <a:p>
          <a:pPr>
            <a:defRPr sz="1400"/>
          </a:pPr>
          <a:endParaRPr lang="sv-SE"/>
        </a:p>
      </c:txPr>
    </c:legend>
    <c:plotVisOnly val="1"/>
    <c:dispBlanksAs val="gap"/>
    <c:showDLblsOverMax val="0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 September 2013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Blad1!$C$2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Blad1!$B$3:$B$9</c:f>
              <c:strCache>
                <c:ptCount val="7"/>
                <c:pt idx="0">
                  <c:v>Car</c:v>
                </c:pt>
                <c:pt idx="1">
                  <c:v>Motor bike/Moped</c:v>
                </c:pt>
                <c:pt idx="2">
                  <c:v>Public transit</c:v>
                </c:pt>
                <c:pt idx="3">
                  <c:v>Bike</c:v>
                </c:pt>
                <c:pt idx="4">
                  <c:v>Walking</c:v>
                </c:pt>
                <c:pt idx="5">
                  <c:v>Other</c:v>
                </c:pt>
                <c:pt idx="6">
                  <c:v>Did not work/study</c:v>
                </c:pt>
              </c:strCache>
            </c:strRef>
          </c:cat>
          <c:val>
            <c:numRef>
              <c:f>Blad1!$C$3:$C$9</c:f>
              <c:numCache>
                <c:formatCode>#,##0</c:formatCode>
                <c:ptCount val="7"/>
                <c:pt idx="0">
                  <c:v>13.753579999999999</c:v>
                </c:pt>
                <c:pt idx="1">
                  <c:v>0.66349999999999998</c:v>
                </c:pt>
                <c:pt idx="2">
                  <c:v>48.095669999999998</c:v>
                </c:pt>
                <c:pt idx="3">
                  <c:v>14.540620000000001</c:v>
                </c:pt>
                <c:pt idx="4">
                  <c:v>10.614050000000001</c:v>
                </c:pt>
                <c:pt idx="5">
                  <c:v>1.93126</c:v>
                </c:pt>
                <c:pt idx="6">
                  <c:v>10.596209999999999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395584"/>
        <c:axId val="179426048"/>
      </c:barChart>
      <c:catAx>
        <c:axId val="1793955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sv-SE"/>
          </a:p>
        </c:txPr>
        <c:crossAx val="179426048"/>
        <c:crosses val="autoZero"/>
        <c:auto val="1"/>
        <c:lblAlgn val="ctr"/>
        <c:lblOffset val="100"/>
        <c:noMultiLvlLbl val="0"/>
      </c:catAx>
      <c:valAx>
        <c:axId val="17942604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sv-SE"/>
          </a:p>
        </c:txPr>
        <c:crossAx val="179395584"/>
        <c:crosses val="autoZero"/>
        <c:crossBetween val="between"/>
      </c:valAx>
      <c:spPr>
        <a:blipFill dpi="0" rotWithShape="1">
          <a:blip xmlns:r="http://schemas.openxmlformats.org/officeDocument/2006/relationships" r:embed="rId1">
            <a:alphaModFix amt="76000"/>
          </a:blip>
          <a:srcRect/>
          <a:stretch>
            <a:fillRect/>
          </a:stretch>
        </a:blipFill>
      </c:spPr>
    </c:plotArea>
    <c:plotVisOnly val="1"/>
    <c:dispBlanksAs val="gap"/>
    <c:showDLblsOverMax val="0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0.10946</cdr:x>
      <cdr:y>0.94378</cdr:y>
    </cdr:from>
    <cdr:to>
      <cdr:x>0.35114</cdr:x>
      <cdr:y>0.98527</cdr:y>
    </cdr:to>
    <cdr:sp macro="" textlink="">
      <cdr:nvSpPr>
        <cdr:cNvPr id="2" name="textruta 1"/>
        <cdr:cNvSpPr txBox="1"/>
      </cdr:nvSpPr>
      <cdr:spPr>
        <a:xfrm xmlns:a="http://schemas.openxmlformats.org/drawingml/2006/main">
          <a:off x="1017628" y="5739423"/>
          <a:ext cx="2246923" cy="2523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v-SE" sz="1100"/>
        </a:p>
      </cdr:txBody>
    </cdr:sp>
  </cdr:relSizeAnchor>
  <cdr:relSizeAnchor xmlns:cdr="http://schemas.openxmlformats.org/drawingml/2006/chartDrawing">
    <cdr:from>
      <cdr:x>0.11559</cdr:x>
      <cdr:y>0.95448</cdr:y>
    </cdr:from>
    <cdr:to>
      <cdr:x>0.2951</cdr:x>
      <cdr:y>0.98929</cdr:y>
    </cdr:to>
    <cdr:sp macro="" textlink="">
      <cdr:nvSpPr>
        <cdr:cNvPr id="3" name="Rektangel 2"/>
        <cdr:cNvSpPr/>
      </cdr:nvSpPr>
      <cdr:spPr>
        <a:xfrm xmlns:a="http://schemas.openxmlformats.org/drawingml/2006/main">
          <a:off x="1074614" y="5804551"/>
          <a:ext cx="1668911" cy="21166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sv-SE"/>
            <a:t>Without</a:t>
          </a:r>
          <a:r>
            <a:rPr lang="sv-SE" baseline="0"/>
            <a:t> congestion tax</a:t>
          </a:r>
          <a:endParaRPr lang="sv-SE"/>
        </a:p>
      </cdr:txBody>
    </cdr:sp>
  </cdr:relSizeAnchor>
  <cdr:relSizeAnchor xmlns:cdr="http://schemas.openxmlformats.org/drawingml/2006/chartDrawing">
    <cdr:from>
      <cdr:x>0.3207</cdr:x>
      <cdr:y>0.95347</cdr:y>
    </cdr:from>
    <cdr:to>
      <cdr:x>0.46848</cdr:x>
      <cdr:y>0.98827</cdr:y>
    </cdr:to>
    <cdr:sp macro="" textlink="">
      <cdr:nvSpPr>
        <cdr:cNvPr id="4" name="Rektangel 3"/>
        <cdr:cNvSpPr/>
      </cdr:nvSpPr>
      <cdr:spPr>
        <a:xfrm xmlns:a="http://schemas.openxmlformats.org/drawingml/2006/main">
          <a:off x="2981570" y="5798364"/>
          <a:ext cx="1373880" cy="21166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v-SE"/>
            <a:t>With</a:t>
          </a:r>
          <a:r>
            <a:rPr lang="sv-SE" baseline="0"/>
            <a:t> congestion tax</a:t>
          </a:r>
          <a:endParaRPr lang="sv-SE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9" tIns="46050" rIns="92099" bIns="46050" numCol="1" anchor="t" anchorCtr="0" compatLnSpc="1">
            <a:prstTxWarp prst="textNoShape">
              <a:avLst/>
            </a:prstTxWarp>
          </a:bodyPr>
          <a:lstStyle>
            <a:lvl1pPr algn="l" defTabSz="920504">
              <a:spcBef>
                <a:spcPct val="0"/>
              </a:spcBef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5" y="2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9" tIns="46050" rIns="92099" bIns="46050" numCol="1" anchor="t" anchorCtr="0" compatLnSpc="1">
            <a:prstTxWarp prst="textNoShape">
              <a:avLst/>
            </a:prstTxWarp>
          </a:bodyPr>
          <a:lstStyle>
            <a:lvl1pPr algn="r" defTabSz="920504">
              <a:spcBef>
                <a:spcPct val="0"/>
              </a:spcBef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72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7767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9" tIns="46050" rIns="92099" bIns="46050" numCol="1" anchor="b" anchorCtr="0" compatLnSpc="1">
            <a:prstTxWarp prst="textNoShape">
              <a:avLst/>
            </a:prstTxWarp>
          </a:bodyPr>
          <a:lstStyle>
            <a:lvl1pPr algn="l" defTabSz="920504">
              <a:spcBef>
                <a:spcPct val="0"/>
              </a:spcBef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72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5" y="9427767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9" tIns="46050" rIns="92099" bIns="46050" numCol="1" anchor="b" anchorCtr="0" compatLnSpc="1">
            <a:prstTxWarp prst="textNoShape">
              <a:avLst/>
            </a:prstTxWarp>
          </a:bodyPr>
          <a:lstStyle>
            <a:lvl1pPr algn="r" defTabSz="920504">
              <a:spcBef>
                <a:spcPct val="0"/>
              </a:spcBef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2628D77C-B0C8-40B9-923B-20A77E73570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8126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9" tIns="46050" rIns="92099" bIns="46050" numCol="1" anchor="t" anchorCtr="0" compatLnSpc="1">
            <a:prstTxWarp prst="textNoShape">
              <a:avLst/>
            </a:prstTxWarp>
          </a:bodyPr>
          <a:lstStyle>
            <a:lvl1pPr algn="l" defTabSz="920504">
              <a:spcBef>
                <a:spcPct val="0"/>
              </a:spcBef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5" y="2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9" tIns="46050" rIns="92099" bIns="46050" numCol="1" anchor="t" anchorCtr="0" compatLnSpc="1">
            <a:prstTxWarp prst="textNoShape">
              <a:avLst/>
            </a:prstTxWarp>
          </a:bodyPr>
          <a:lstStyle>
            <a:lvl1pPr algn="r" defTabSz="920504">
              <a:spcBef>
                <a:spcPct val="0"/>
              </a:spcBef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4" y="4716194"/>
            <a:ext cx="5438748" cy="446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9" tIns="46050" rIns="92099" bIns="46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7767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9" tIns="46050" rIns="92099" bIns="46050" numCol="1" anchor="b" anchorCtr="0" compatLnSpc="1">
            <a:prstTxWarp prst="textNoShape">
              <a:avLst/>
            </a:prstTxWarp>
          </a:bodyPr>
          <a:lstStyle>
            <a:lvl1pPr algn="l" defTabSz="920504">
              <a:spcBef>
                <a:spcPct val="0"/>
              </a:spcBef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5" y="9427767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9" tIns="46050" rIns="92099" bIns="46050" numCol="1" anchor="b" anchorCtr="0" compatLnSpc="1">
            <a:prstTxWarp prst="textNoShape">
              <a:avLst/>
            </a:prstTxWarp>
          </a:bodyPr>
          <a:lstStyle>
            <a:lvl1pPr algn="r" defTabSz="920504">
              <a:spcBef>
                <a:spcPct val="0"/>
              </a:spcBef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0FA4F1F5-3D39-4C70-8660-8F37762D99A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27122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F7D231-B7D0-4879-97C0-C2EAF6472CE1}" type="slidenum">
              <a:rPr lang="sv-SE"/>
              <a:pPr/>
              <a:t>3</a:t>
            </a:fld>
            <a:endParaRPr lang="sv-SE" dirty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4" y="4714654"/>
            <a:ext cx="5438748" cy="4466755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A8D7A8-270C-4166-9D83-2FE60586F910}" type="slidenum">
              <a:rPr lang="sv-SE"/>
              <a:pPr/>
              <a:t>5</a:t>
            </a:fld>
            <a:endParaRPr lang="sv-SE"/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7" y="4651065"/>
            <a:ext cx="4984107" cy="4467388"/>
          </a:xfrm>
        </p:spPr>
        <p:txBody>
          <a:bodyPr/>
          <a:lstStyle/>
          <a:p>
            <a:r>
              <a:rPr lang="sv-SE"/>
              <a:t>First some basic facts</a:t>
            </a:r>
          </a:p>
          <a:p>
            <a:endParaRPr lang="sv-SE"/>
          </a:p>
          <a:p>
            <a:r>
              <a:rPr lang="en-US"/>
              <a:t>Sweden i long country in the north of Europe. We have 9 million inhabitants</a:t>
            </a:r>
          </a:p>
          <a:p>
            <a:r>
              <a:rPr lang="en-US"/>
              <a:t>The greater Stockholm has 2miljon inhabitants and the City of Stockholm has 800 000 inhabitants.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B95CB9-C7D0-41D1-A314-A4CBB18EEA04}" type="slidenum">
              <a:rPr lang="sv-SE"/>
              <a:pPr/>
              <a:t>6</a:t>
            </a:fld>
            <a:endParaRPr lang="sv-SE" dirty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53FFB4-1E62-4D84-906A-5B91EEFAA2A8}" type="slidenum">
              <a:rPr lang="sv-SE"/>
              <a:pPr/>
              <a:t>8</a:t>
            </a:fld>
            <a:endParaRPr lang="sv-S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35861F-B26C-4E81-98A7-EB4EF0F7BE59}" type="slidenum">
              <a:rPr lang="sv-SE"/>
              <a:pPr/>
              <a:t>11</a:t>
            </a:fld>
            <a:endParaRPr lang="sv-SE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27494D-7733-4129-98FB-0DD16195DE4F}" type="slidenum">
              <a:rPr lang="sv-SE"/>
              <a:pPr/>
              <a:t>16</a:t>
            </a:fld>
            <a:endParaRPr lang="sv-SE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04648C-45CB-4C88-BC1F-94C7BF7F8436}" type="slidenum">
              <a:rPr lang="sv-SE"/>
              <a:pPr/>
              <a:t>17</a:t>
            </a:fld>
            <a:endParaRPr lang="sv-SE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4" y="4714654"/>
            <a:ext cx="5438748" cy="4466755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E55D7-91D5-49A2-8C8E-CE4F93543D8C}" type="slidenum">
              <a:rPr lang="sv-SE"/>
              <a:pPr/>
              <a:t>24</a:t>
            </a:fld>
            <a:endParaRPr lang="sv-SE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432" y="4714654"/>
            <a:ext cx="4988812" cy="4466755"/>
          </a:xfrm>
          <a:noFill/>
          <a:ln/>
        </p:spPr>
        <p:txBody>
          <a:bodyPr/>
          <a:lstStyle/>
          <a:p>
            <a:pPr eaLnBrk="1" hangingPunct="1"/>
            <a:endParaRPr lang="sv-S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örstasida_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6"/>
            <a:ext cx="9144000" cy="143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1916115"/>
            <a:ext cx="7772400" cy="719137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84214" y="2755900"/>
            <a:ext cx="7773987" cy="863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31013" y="549278"/>
            <a:ext cx="2133600" cy="144463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ECFF0DF9-3BBD-4D99-8D11-D4D8294C7AA1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3352" y="549276"/>
            <a:ext cx="4608513" cy="287339"/>
          </a:xfrm>
        </p:spPr>
        <p:txBody>
          <a:bodyPr/>
          <a:lstStyle>
            <a:lvl1pPr>
              <a:defRPr sz="1600" smtClean="0"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92151"/>
            <a:ext cx="2133600" cy="198439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sv-SE"/>
              <a:t>SIDAN </a:t>
            </a:r>
            <a:fld id="{22DD995D-D0D5-4D1C-BCBE-1CB8843F678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D1B7-BCEC-4FCE-A3F9-9BBE0401E5D6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5E398BAE-78C3-4EF6-8729-F15D2D50D5A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6237B-35E8-45BA-B17F-1C37914B2BF4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4B961D70-56A6-485E-BF34-FC7D8BCDE357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4CEEF-E868-405F-A96C-B10A177B89A9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6E6069B7-71EF-4571-BA14-D0AE8DFEFE07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C1BCA-0524-4BB0-96E3-DAF6EC332C4E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C2446F5E-502B-48C1-AB89-357A4F389B3D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6A8B3-7E2C-4A08-9FA4-1C3555B5C6F1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E826F0C5-0457-45AB-A4F8-1DD5EF96FB85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D1B7-BCEC-4FCE-A3F9-9BBE0401E5D6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5E398BAE-78C3-4EF6-8729-F15D2D50D5AC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410325" y="719139"/>
            <a:ext cx="1906588" cy="5060951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4" y="719139"/>
            <a:ext cx="5572125" cy="5060951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C5FD-4428-439F-8679-7195789F2779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E14B2D9D-0D69-4CD1-968F-3D69EB6F8860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4" y="719137"/>
            <a:ext cx="7631113" cy="8683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685801" y="1676400"/>
            <a:ext cx="3738563" cy="41036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6763" y="1676400"/>
            <a:ext cx="3740150" cy="41036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CFDA4-8C98-490F-B0D8-D28DFCB722CC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0E89F8F3-C9C2-4FCA-BA6A-810928078DB1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Rubrik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4" y="976313"/>
            <a:ext cx="7631113" cy="8683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iagram 2"/>
          <p:cNvSpPr>
            <a:spLocks noGrp="1"/>
          </p:cNvSpPr>
          <p:nvPr>
            <p:ph type="chart" idx="1"/>
          </p:nvPr>
        </p:nvSpPr>
        <p:spPr>
          <a:xfrm>
            <a:off x="685804" y="2060578"/>
            <a:ext cx="7631113" cy="371951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SIDAN </a:t>
            </a:r>
            <a:fld id="{F4B239A2-5FFF-4CFB-A213-28EEAF9CA498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MILJÖBILAR I STOCKHOLM</a:t>
            </a:r>
            <a:br>
              <a:rPr lang="sv-SE">
                <a:solidFill>
                  <a:srgbClr val="0000FF"/>
                </a:solidFill>
              </a:rPr>
            </a:br>
            <a:r>
              <a:rPr lang="sv-SE" sz="1000">
                <a:solidFill>
                  <a:srgbClr val="0000FF"/>
                </a:solidFill>
              </a:rPr>
              <a:t>MILJÖFÖRVALTNINGEN</a:t>
            </a:r>
          </a:p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www.miljobilar.stockholm.se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örstasida_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6"/>
            <a:ext cx="9144000" cy="143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1916115"/>
            <a:ext cx="7772400" cy="719137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84214" y="2755900"/>
            <a:ext cx="7773987" cy="863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31013" y="549278"/>
            <a:ext cx="2133600" cy="144463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ECFF0DF9-3BBD-4D99-8D11-D4D8294C7AA1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3352" y="549276"/>
            <a:ext cx="4608513" cy="287339"/>
          </a:xfrm>
        </p:spPr>
        <p:txBody>
          <a:bodyPr/>
          <a:lstStyle>
            <a:lvl1pPr>
              <a:defRPr sz="16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92151"/>
            <a:ext cx="2133600" cy="198439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SIDAN </a:t>
            </a:r>
            <a:fld id="{22DD995D-D0D5-4D1C-BCBE-1CB8843F678C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0EE20-ED02-45D8-930E-B3CDFB32F864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76ECD71F-C7E2-4B1A-9040-E2CF75E10617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410325" y="719139"/>
            <a:ext cx="1906588" cy="5060951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4" y="719139"/>
            <a:ext cx="5572125" cy="5060951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C5FD-4428-439F-8679-7195789F2779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E14B2D9D-0D69-4CD1-968F-3D69EB6F886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E012D-A158-45D5-99B8-49544E2423E6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C3D3D6FD-ECBF-4117-88FB-EAB6E8BBB394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1" y="1676400"/>
            <a:ext cx="3738563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6763" y="1676400"/>
            <a:ext cx="3740150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DEBF7-6E01-498F-872A-C023F8DB2CC4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A790048B-F1FE-47F6-8175-FDF001ACF4A3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6BF3A-5096-499C-B950-92DE888091EA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ABB45DDE-6FFB-4A3D-A887-A4317724B932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6237B-35E8-45BA-B17F-1C37914B2BF4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4B961D70-56A6-485E-BF34-FC7D8BCDE357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4CEEF-E868-405F-A96C-B10A177B89A9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6E6069B7-71EF-4571-BA14-D0AE8DFEFE07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C1BCA-0524-4BB0-96E3-DAF6EC332C4E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C2446F5E-502B-48C1-AB89-357A4F389B3D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6A8B3-7E2C-4A08-9FA4-1C3555B5C6F1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E826F0C5-0457-45AB-A4F8-1DD5EF96FB85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D1B7-BCEC-4FCE-A3F9-9BBE0401E5D6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5E398BAE-78C3-4EF6-8729-F15D2D50D5AC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410325" y="719139"/>
            <a:ext cx="1906588" cy="5060951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4" y="719139"/>
            <a:ext cx="5572125" cy="5060951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C5FD-4428-439F-8679-7195789F2779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E14B2D9D-0D69-4CD1-968F-3D69EB6F8860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4" y="719137"/>
            <a:ext cx="7631113" cy="8683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685801" y="1676400"/>
            <a:ext cx="3738563" cy="41036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6763" y="1676400"/>
            <a:ext cx="3740150" cy="41036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CFDA4-8C98-490F-B0D8-D28DFCB722CC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0E89F8F3-C9C2-4FCA-BA6A-810928078DB1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4" y="719137"/>
            <a:ext cx="7631113" cy="8683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685801" y="1676400"/>
            <a:ext cx="3738563" cy="41036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6763" y="1676400"/>
            <a:ext cx="3740150" cy="41036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CFDA4-8C98-490F-B0D8-D28DFCB722CC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0E89F8F3-C9C2-4FCA-BA6A-810928078DB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Rubrik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4" y="976313"/>
            <a:ext cx="7631113" cy="8683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iagram 2"/>
          <p:cNvSpPr>
            <a:spLocks noGrp="1"/>
          </p:cNvSpPr>
          <p:nvPr>
            <p:ph type="chart" idx="1"/>
          </p:nvPr>
        </p:nvSpPr>
        <p:spPr>
          <a:xfrm>
            <a:off x="685804" y="2060578"/>
            <a:ext cx="7631113" cy="371951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SIDAN </a:t>
            </a:r>
            <a:fld id="{F4B239A2-5FFF-4CFB-A213-28EEAF9CA498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MILJÖBILAR I STOCKHOLM</a:t>
            </a:r>
            <a:br>
              <a:rPr lang="sv-SE">
                <a:solidFill>
                  <a:srgbClr val="0000FF"/>
                </a:solidFill>
              </a:rPr>
            </a:br>
            <a:r>
              <a:rPr lang="sv-SE" sz="1000">
                <a:solidFill>
                  <a:srgbClr val="0000FF"/>
                </a:solidFill>
              </a:rPr>
              <a:t>MILJÖFÖRVALTNINGEN</a:t>
            </a:r>
          </a:p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www.miljobilar.stockholm.se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örstasida_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143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1916113"/>
            <a:ext cx="7772400" cy="719137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84213" y="2755900"/>
            <a:ext cx="7773987" cy="863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31013" y="549275"/>
            <a:ext cx="2133600" cy="144463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ECFF0DF9-3BBD-4D99-8D11-D4D8294C7AA1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3350" y="549275"/>
            <a:ext cx="4608513" cy="287338"/>
          </a:xfrm>
        </p:spPr>
        <p:txBody>
          <a:bodyPr/>
          <a:lstStyle>
            <a:lvl1pPr>
              <a:defRPr sz="16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92150"/>
            <a:ext cx="2133600" cy="198438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SIDAN </a:t>
            </a:r>
            <a:fld id="{22DD995D-D0D5-4D1C-BCBE-1CB8843F678C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8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0EE20-ED02-45D8-930E-B3CDFB32F864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76ECD71F-C7E2-4B1A-9040-E2CF75E10617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600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E012D-A158-45D5-99B8-49544E2423E6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C3D3D6FD-ECBF-4117-88FB-EAB6E8BBB394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3619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738563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6763" y="1676400"/>
            <a:ext cx="3740150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DEBF7-6E01-498F-872A-C023F8DB2CC4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A790048B-F1FE-47F6-8175-FDF001ACF4A3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76795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6BF3A-5096-499C-B950-92DE888091EA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ABB45DDE-6FFB-4A3D-A887-A4317724B932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309035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6237B-35E8-45BA-B17F-1C37914B2BF4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4B961D70-56A6-485E-BF34-FC7D8BCDE357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241791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4CEEF-E868-405F-A96C-B10A177B89A9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6E6069B7-71EF-4571-BA14-D0AE8DFEFE07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361478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C1BCA-0524-4BB0-96E3-DAF6EC332C4E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C2446F5E-502B-48C1-AB89-357A4F389B3D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35056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6A8B3-7E2C-4A08-9FA4-1C3555B5C6F1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E826F0C5-0457-45AB-A4F8-1DD5EF96FB85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269149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sido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2"/>
            <a:ext cx="8229600" cy="2257425"/>
          </a:xfrm>
        </p:spPr>
        <p:txBody>
          <a:bodyPr l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DCE18-A0F6-413E-86D9-10B862C2BE9D}" type="datetime1">
              <a:rPr lang="sv-SE" smtClean="0"/>
              <a:pPr/>
              <a:t>2014-05-22</a:t>
            </a:fld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/>
              <a:t>Sida </a:t>
            </a:r>
            <a:fld id="{DFD9F532-A642-4895-B52A-AD6ACF0CFA9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/>
              <a:t> </a:t>
            </a:r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9436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D1B7-BCEC-4FCE-A3F9-9BBE0401E5D6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5E398BAE-78C3-4EF6-8729-F15D2D50D5AC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296891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410325" y="719138"/>
            <a:ext cx="1906588" cy="5060950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0" y="719138"/>
            <a:ext cx="5572125" cy="5060950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C5FD-4428-439F-8679-7195789F2779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E14B2D9D-0D69-4CD1-968F-3D69EB6F8860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142697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719138"/>
            <a:ext cx="7631113" cy="868362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738563" cy="41036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6763" y="1676400"/>
            <a:ext cx="3740150" cy="41036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CFDA4-8C98-490F-B0D8-D28DFCB722CC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0E89F8F3-C9C2-4FCA-BA6A-810928078DB1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7676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Rubrik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976313"/>
            <a:ext cx="7631113" cy="868362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iagram 2"/>
          <p:cNvSpPr>
            <a:spLocks noGrp="1"/>
          </p:cNvSpPr>
          <p:nvPr>
            <p:ph type="chart" idx="1"/>
          </p:nvPr>
        </p:nvSpPr>
        <p:spPr>
          <a:xfrm>
            <a:off x="685800" y="2060575"/>
            <a:ext cx="7631113" cy="371951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SIDAN </a:t>
            </a:r>
            <a:fld id="{0E9179D1-0335-4623-AAE0-D303A81FBEE3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MILJÖBILAR I STOCKHOLM</a:t>
            </a:r>
            <a:br>
              <a:rPr lang="sv-SE">
                <a:solidFill>
                  <a:srgbClr val="0000FF"/>
                </a:solidFill>
              </a:rPr>
            </a:br>
            <a:r>
              <a:rPr lang="sv-SE" sz="1000">
                <a:solidFill>
                  <a:srgbClr val="0000FF"/>
                </a:solidFill>
              </a:rPr>
              <a:t>MILJÖFÖRVALTNINGEN</a:t>
            </a:r>
          </a:p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www.miljobilar.stockholm.se</a:t>
            </a:r>
          </a:p>
        </p:txBody>
      </p:sp>
    </p:spTree>
    <p:extLst>
      <p:ext uri="{BB962C8B-B14F-4D97-AF65-F5344CB8AC3E}">
        <p14:creationId xmlns:p14="http://schemas.microsoft.com/office/powerpoint/2010/main" val="401991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sido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DCE18-A0F6-413E-86D9-10B862C2BE9D}" type="datetime1">
              <a:rPr lang="sv-SE">
                <a:solidFill>
                  <a:srgbClr val="0000FF"/>
                </a:solidFill>
              </a:rPr>
              <a:pPr/>
              <a:t>2014-05-22</a:t>
            </a:fld>
            <a:endParaRPr lang="sv-SE" dirty="0">
              <a:solidFill>
                <a:srgbClr val="0000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>
                <a:solidFill>
                  <a:srgbClr val="0000FF"/>
                </a:solidFill>
              </a:rPr>
              <a:t>Sida </a:t>
            </a:r>
            <a:fld id="{DFD9F532-A642-4895-B52A-AD6ACF0CFA9D}" type="slidenum">
              <a:rPr lang="sv-SE">
                <a:solidFill>
                  <a:srgbClr val="0000FF"/>
                </a:solidFill>
              </a:rPr>
              <a:pPr/>
              <a:t>‹#›</a:t>
            </a:fld>
            <a:endParaRPr lang="sv-SE" dirty="0">
              <a:solidFill>
                <a:srgbClr val="0000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>
                <a:solidFill>
                  <a:srgbClr val="0000FF"/>
                </a:solidFill>
              </a:rPr>
              <a:t> </a:t>
            </a:r>
            <a:endParaRPr lang="sv-SE" dirty="0">
              <a:solidFill>
                <a:srgbClr val="0000FF"/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298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örstasida_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143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1916113"/>
            <a:ext cx="7772400" cy="719137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84213" y="2755900"/>
            <a:ext cx="7773987" cy="863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31013" y="549275"/>
            <a:ext cx="2133600" cy="144463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ECFF0DF9-3BBD-4D99-8D11-D4D8294C7AA1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3350" y="549275"/>
            <a:ext cx="4608513" cy="287338"/>
          </a:xfrm>
        </p:spPr>
        <p:txBody>
          <a:bodyPr/>
          <a:lstStyle>
            <a:lvl1pPr>
              <a:defRPr sz="16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92150"/>
            <a:ext cx="2133600" cy="198438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SIDAN </a:t>
            </a:r>
            <a:fld id="{22DD995D-D0D5-4D1C-BCBE-1CB8843F678C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6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0EE20-ED02-45D8-930E-B3CDFB32F864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76ECD71F-C7E2-4B1A-9040-E2CF75E10617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134931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E012D-A158-45D5-99B8-49544E2423E6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C3D3D6FD-ECBF-4117-88FB-EAB6E8BBB394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201110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738563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6763" y="1676400"/>
            <a:ext cx="3740150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DEBF7-6E01-498F-872A-C023F8DB2CC4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A790048B-F1FE-47F6-8175-FDF001ACF4A3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280259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6BF3A-5096-499C-B950-92DE888091EA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ABB45DDE-6FFB-4A3D-A887-A4317724B932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240233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EB8E6-A065-4B10-9A3E-27C74BAE1069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AA656-FC63-4F9E-9199-88ABE9A7289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6237B-35E8-45BA-B17F-1C37914B2BF4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4B961D70-56A6-485E-BF34-FC7D8BCDE357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30266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4CEEF-E868-405F-A96C-B10A177B89A9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6E6069B7-71EF-4571-BA14-D0AE8DFEFE07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90301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C1BCA-0524-4BB0-96E3-DAF6EC332C4E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C2446F5E-502B-48C1-AB89-357A4F389B3D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196654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6A8B3-7E2C-4A08-9FA4-1C3555B5C6F1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E826F0C5-0457-45AB-A4F8-1DD5EF96FB85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244415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D1B7-BCEC-4FCE-A3F9-9BBE0401E5D6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5E398BAE-78C3-4EF6-8729-F15D2D50D5AC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10624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410325" y="719138"/>
            <a:ext cx="1906588" cy="5060950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0" y="719138"/>
            <a:ext cx="5572125" cy="5060950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C5FD-4428-439F-8679-7195789F2779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E14B2D9D-0D69-4CD1-968F-3D69EB6F8860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27660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719138"/>
            <a:ext cx="7631113" cy="868362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738563" cy="41036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6763" y="1676400"/>
            <a:ext cx="3740150" cy="41036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CFDA4-8C98-490F-B0D8-D28DFCB722CC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0E89F8F3-C9C2-4FCA-BA6A-810928078DB1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288534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Rubrik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976313"/>
            <a:ext cx="7631113" cy="868362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iagram 2"/>
          <p:cNvSpPr>
            <a:spLocks noGrp="1"/>
          </p:cNvSpPr>
          <p:nvPr>
            <p:ph type="chart" idx="1"/>
          </p:nvPr>
        </p:nvSpPr>
        <p:spPr>
          <a:xfrm>
            <a:off x="685800" y="2060575"/>
            <a:ext cx="7631113" cy="371951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SIDAN </a:t>
            </a:r>
            <a:fld id="{0E9179D1-0335-4623-AAE0-D303A81FBEE3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MILJÖBILAR I STOCKHOLM</a:t>
            </a:r>
            <a:br>
              <a:rPr lang="sv-SE">
                <a:solidFill>
                  <a:srgbClr val="0000FF"/>
                </a:solidFill>
              </a:rPr>
            </a:br>
            <a:r>
              <a:rPr lang="sv-SE" sz="1000">
                <a:solidFill>
                  <a:srgbClr val="0000FF"/>
                </a:solidFill>
              </a:rPr>
              <a:t>MILJÖFÖRVALTNINGEN</a:t>
            </a:r>
          </a:p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www.miljobilar.stockholm.se</a:t>
            </a:r>
          </a:p>
        </p:txBody>
      </p:sp>
    </p:spTree>
    <p:extLst>
      <p:ext uri="{BB962C8B-B14F-4D97-AF65-F5344CB8AC3E}">
        <p14:creationId xmlns:p14="http://schemas.microsoft.com/office/powerpoint/2010/main" val="222967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sido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DCE18-A0F6-413E-86D9-10B862C2BE9D}" type="datetime1">
              <a:rPr lang="sv-SE">
                <a:solidFill>
                  <a:srgbClr val="0000FF"/>
                </a:solidFill>
              </a:rPr>
              <a:pPr/>
              <a:t>2014-05-22</a:t>
            </a:fld>
            <a:endParaRPr lang="sv-SE" dirty="0">
              <a:solidFill>
                <a:srgbClr val="0000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>
                <a:solidFill>
                  <a:srgbClr val="0000FF"/>
                </a:solidFill>
              </a:rPr>
              <a:t>Sida </a:t>
            </a:r>
            <a:fld id="{DFD9F532-A642-4895-B52A-AD6ACF0CFA9D}" type="slidenum">
              <a:rPr lang="sv-SE">
                <a:solidFill>
                  <a:srgbClr val="0000FF"/>
                </a:solidFill>
              </a:rPr>
              <a:pPr/>
              <a:t>‹#›</a:t>
            </a:fld>
            <a:endParaRPr lang="sv-SE" dirty="0">
              <a:solidFill>
                <a:srgbClr val="0000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>
                <a:solidFill>
                  <a:srgbClr val="0000FF"/>
                </a:solidFill>
              </a:rPr>
              <a:t> </a:t>
            </a:r>
            <a:endParaRPr lang="sv-SE" dirty="0">
              <a:solidFill>
                <a:srgbClr val="0000FF"/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5375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örstasida_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143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1916113"/>
            <a:ext cx="7772400" cy="719137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84213" y="2755900"/>
            <a:ext cx="7773987" cy="863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31013" y="549275"/>
            <a:ext cx="2133600" cy="144463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ECFF0DF9-3BBD-4D99-8D11-D4D8294C7AA1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3350" y="549275"/>
            <a:ext cx="4608513" cy="287338"/>
          </a:xfrm>
        </p:spPr>
        <p:txBody>
          <a:bodyPr/>
          <a:lstStyle>
            <a:lvl1pPr>
              <a:defRPr sz="16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92150"/>
            <a:ext cx="2133600" cy="198438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SIDAN </a:t>
            </a:r>
            <a:fld id="{22DD995D-D0D5-4D1C-BCBE-1CB8843F678C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4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CD19E-2F36-4FB8-B44A-BDA5A373FF0B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0469A-F519-42A4-BF84-24DDA4BC37C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0EE20-ED02-45D8-930E-B3CDFB32F864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76ECD71F-C7E2-4B1A-9040-E2CF75E10617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23507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E012D-A158-45D5-99B8-49544E2423E6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C3D3D6FD-ECBF-4117-88FB-EAB6E8BBB394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237518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738563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6763" y="1676400"/>
            <a:ext cx="3740150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DEBF7-6E01-498F-872A-C023F8DB2CC4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A790048B-F1FE-47F6-8175-FDF001ACF4A3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13081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6BF3A-5096-499C-B950-92DE888091EA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ABB45DDE-6FFB-4A3D-A887-A4317724B932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38088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6237B-35E8-45BA-B17F-1C37914B2BF4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4B961D70-56A6-485E-BF34-FC7D8BCDE357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369871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4CEEF-E868-405F-A96C-B10A177B89A9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6E6069B7-71EF-4571-BA14-D0AE8DFEFE07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38987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C1BCA-0524-4BB0-96E3-DAF6EC332C4E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C2446F5E-502B-48C1-AB89-357A4F389B3D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107202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6A8B3-7E2C-4A08-9FA4-1C3555B5C6F1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E826F0C5-0457-45AB-A4F8-1DD5EF96FB85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120842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D1B7-BCEC-4FCE-A3F9-9BBE0401E5D6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5E398BAE-78C3-4EF6-8729-F15D2D50D5AC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14614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410325" y="719138"/>
            <a:ext cx="1906588" cy="5060950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0" y="719138"/>
            <a:ext cx="5572125" cy="5060950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C5FD-4428-439F-8679-7195789F2779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E14B2D9D-0D69-4CD1-968F-3D69EB6F8860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3089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78622-2084-4F37-AE1F-4676B5C6EB0B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D9477-A4DD-4480-B1B7-32B936FFCA3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719138"/>
            <a:ext cx="7631113" cy="868362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738563" cy="41036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6763" y="1676400"/>
            <a:ext cx="3740150" cy="41036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CFDA4-8C98-490F-B0D8-D28DFCB722CC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0E89F8F3-C9C2-4FCA-BA6A-810928078DB1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  <p:extLst>
      <p:ext uri="{BB962C8B-B14F-4D97-AF65-F5344CB8AC3E}">
        <p14:creationId xmlns:p14="http://schemas.microsoft.com/office/powerpoint/2010/main" val="198096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Rubrik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976313"/>
            <a:ext cx="7631113" cy="868362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iagram 2"/>
          <p:cNvSpPr>
            <a:spLocks noGrp="1"/>
          </p:cNvSpPr>
          <p:nvPr>
            <p:ph type="chart" idx="1"/>
          </p:nvPr>
        </p:nvSpPr>
        <p:spPr>
          <a:xfrm>
            <a:off x="685800" y="2060575"/>
            <a:ext cx="7631113" cy="371951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SIDAN </a:t>
            </a:r>
            <a:fld id="{0E9179D1-0335-4623-AAE0-D303A81FBEE3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MILJÖBILAR I STOCKHOLM</a:t>
            </a:r>
            <a:br>
              <a:rPr lang="sv-SE">
                <a:solidFill>
                  <a:srgbClr val="0000FF"/>
                </a:solidFill>
              </a:rPr>
            </a:br>
            <a:r>
              <a:rPr lang="sv-SE" sz="1000">
                <a:solidFill>
                  <a:srgbClr val="0000FF"/>
                </a:solidFill>
              </a:rPr>
              <a:t>MILJÖFÖRVALTNINGEN</a:t>
            </a:r>
          </a:p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www.miljobilar.stockholm.se</a:t>
            </a:r>
          </a:p>
        </p:txBody>
      </p:sp>
    </p:spTree>
    <p:extLst>
      <p:ext uri="{BB962C8B-B14F-4D97-AF65-F5344CB8AC3E}">
        <p14:creationId xmlns:p14="http://schemas.microsoft.com/office/powerpoint/2010/main" val="267182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sido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DCE18-A0F6-413E-86D9-10B862C2BE9D}" type="datetime1">
              <a:rPr lang="sv-SE">
                <a:solidFill>
                  <a:srgbClr val="0000FF"/>
                </a:solidFill>
              </a:rPr>
              <a:pPr/>
              <a:t>2014-05-22</a:t>
            </a:fld>
            <a:endParaRPr lang="sv-SE" dirty="0">
              <a:solidFill>
                <a:srgbClr val="0000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>
                <a:solidFill>
                  <a:srgbClr val="0000FF"/>
                </a:solidFill>
              </a:rPr>
              <a:t>Sida </a:t>
            </a:r>
            <a:fld id="{DFD9F532-A642-4895-B52A-AD6ACF0CFA9D}" type="slidenum">
              <a:rPr lang="sv-SE">
                <a:solidFill>
                  <a:srgbClr val="0000FF"/>
                </a:solidFill>
              </a:rPr>
              <a:pPr/>
              <a:t>‹#›</a:t>
            </a:fld>
            <a:endParaRPr lang="sv-SE" dirty="0">
              <a:solidFill>
                <a:srgbClr val="0000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>
                <a:solidFill>
                  <a:srgbClr val="0000FF"/>
                </a:solidFill>
              </a:rPr>
              <a:t> </a:t>
            </a:r>
            <a:endParaRPr lang="sv-SE" dirty="0">
              <a:solidFill>
                <a:srgbClr val="0000FF"/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439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C1093-CE3E-4A44-BD9B-3527D86DAFA7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3CC76-4152-42B3-B11A-4AD5FAFB61F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00485-C5EF-4866-B0CA-F853502FA8D3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824DF-CDFA-40A2-9C96-5C427AA7F83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B88A2-EA6D-4982-B5E0-F66AC074942A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90CC-E63E-4310-A32C-A7EE584070F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0EE20-ED02-45D8-930E-B3CDFB32F864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76ECD71F-C7E2-4B1A-9040-E2CF75E1061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FDF4D-CE2D-4862-8D8A-F229B61959C0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7A583-037A-41B9-8EBB-8C773E0F52A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ADD1D-7249-49A7-AF9C-EDCD5ED15944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CCD97-0DCC-4275-A45A-25AC7BBDD67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D0575-CADF-4AFE-935F-E83CB0C795B9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B6127-735F-4904-9E83-BAD32524F8B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BB171-523C-4C7C-91A2-7A8D4CF89DD9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0480A-A076-4839-8F89-58C6274C687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A8E9A-2CF9-4E3D-A3CE-029A4C6AB044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BC5F0-DBAB-4A7E-9A45-F281A17925F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örstasida_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6"/>
            <a:ext cx="9144000" cy="143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77254" y="3962679"/>
            <a:ext cx="184730" cy="369332"/>
          </a:xfrm>
          <a:prstGeom prst="rect">
            <a:avLst/>
          </a:prstGeom>
          <a:solidFill>
            <a:srgbClr val="9FCBE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sv-S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3309941"/>
            <a:ext cx="7772400" cy="719137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84214" y="4149725"/>
            <a:ext cx="7773987" cy="863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31013" y="549278"/>
            <a:ext cx="2133600" cy="144463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5EDA9875-BEAA-4BD2-84D7-4A325FF17B82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3352" y="549276"/>
            <a:ext cx="4608513" cy="287339"/>
          </a:xfrm>
        </p:spPr>
        <p:txBody>
          <a:bodyPr/>
          <a:lstStyle>
            <a:lvl1pPr>
              <a:defRPr sz="1600" smtClean="0"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92151"/>
            <a:ext cx="2133600" cy="198439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sv-SE"/>
              <a:t>SIDAN </a:t>
            </a:r>
            <a:fld id="{E9AE0EFF-FA83-434B-A564-33E8C939B9B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73511-6817-4F96-BFBA-00743CBD07D6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60B45910-E184-4124-814D-7CD07ACCF71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6AF01-1C43-494D-9831-B740822B1ED9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44B2A248-9148-43FF-98FC-495A1764E3A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1" y="1676400"/>
            <a:ext cx="3738563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6763" y="1676400"/>
            <a:ext cx="3740150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4859E-27FC-4C50-8324-5A31595B9A7C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DF2EBE7D-BC5E-4AA4-BAD4-E22C1820A62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623C7-5336-45CE-B6DB-B8ECFF999F96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13FCE9EA-3A2D-4CB2-8FD5-EF940F817C5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E012D-A158-45D5-99B8-49544E2423E6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C3D3D6FD-ECBF-4117-88FB-EAB6E8BBB39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CE6A1-5076-44BF-BA3C-B1EA04F3513D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76F0F43E-DF88-4CCD-AC24-61FDA57C8AE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2C3E6-EE72-4D57-A73C-4EE740F8C76B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5E48E683-4670-49B6-AD54-73AFE7917AC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907CA-123B-40F8-A214-0D96AFABE269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F4D2617D-E0A4-4E2C-A308-C3B8553CEA0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CE8BF-DCFF-4D95-8FCB-4000B68841FE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7168F74D-FB1D-4630-AC59-E4E714F1D6C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2121F-5A23-40F5-B258-AE178D3517A5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FE969EC2-ACB1-4007-AA54-02C627B1ED5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410325" y="719139"/>
            <a:ext cx="1906588" cy="5060951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4" y="719139"/>
            <a:ext cx="5572125" cy="5060951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5B025-FA0E-4146-BB1B-1B6F0F571FCB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F797F143-5AEC-499C-9B21-E27AAC7D193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örstasida_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6"/>
            <a:ext cx="9144000" cy="143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77254" y="3962679"/>
            <a:ext cx="184730" cy="369332"/>
          </a:xfrm>
          <a:prstGeom prst="rect">
            <a:avLst/>
          </a:prstGeom>
          <a:solidFill>
            <a:srgbClr val="D1D3D4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sv-S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3309941"/>
            <a:ext cx="7772400" cy="719137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84214" y="4149725"/>
            <a:ext cx="7773987" cy="863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31013" y="549278"/>
            <a:ext cx="2133600" cy="144463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348D9A2B-E4E7-4394-9518-88FB28EEEDC6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3352" y="549276"/>
            <a:ext cx="4608513" cy="287339"/>
          </a:xfrm>
        </p:spPr>
        <p:txBody>
          <a:bodyPr/>
          <a:lstStyle>
            <a:lvl1pPr>
              <a:defRPr sz="1600" smtClean="0"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92151"/>
            <a:ext cx="2133600" cy="198439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sv-SE"/>
              <a:t>SIDAN </a:t>
            </a:r>
            <a:fld id="{26F7FFAD-6390-4560-9344-515181032D6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2E50D-0B03-46E7-9EA3-2F56035A9006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EB4FC924-B984-4DE4-9B81-7875E79AD8B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FF6A9-B059-4578-8656-EAA219A3AFB7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E25512B3-7BE7-44E4-867C-812E62914E8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1" y="1676400"/>
            <a:ext cx="3738563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6763" y="1676400"/>
            <a:ext cx="3740150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353BA-B551-4FF9-B87F-14B8FD1C9E57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1300ED18-C2E4-4700-8605-2DB809AC761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1" y="1676400"/>
            <a:ext cx="3738563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6763" y="1676400"/>
            <a:ext cx="3740150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DEBF7-6E01-498F-872A-C023F8DB2CC4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A790048B-F1FE-47F6-8175-FDF001ACF4A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D5E4B-D5E1-4463-88B6-04EAC92042CD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7E63EE23-29D2-404A-B172-2B8F6648BE8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9D37A-032C-4047-886B-A2ED4023E81D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894D909D-338A-4844-A17E-910E0B3FF40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0144E-02E5-4BA1-A5DF-7A0B6AA01418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36208062-2BC7-4D08-A905-866653E66C5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A1D68-8DE4-421B-8D03-6F0471EE9E3C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30E02DFD-AD97-476B-9FF5-91F00408475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255DF-CF18-4816-9405-C2E2FC9B2FAA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D5978F62-3FF9-41F3-86CE-E1383D5C62F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DCE82-2D49-4301-AF55-EAE3F2FB4A53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E2B30F99-4726-4413-8A01-C029846784B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410325" y="719139"/>
            <a:ext cx="1906588" cy="5060951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4" y="719139"/>
            <a:ext cx="5572125" cy="5060951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4DDDF-460F-4935-9509-291887B4BC9D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A8D2B08A-33F9-4345-B2FF-D357315202C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örstasida_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6"/>
            <a:ext cx="9144000" cy="143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77254" y="3962679"/>
            <a:ext cx="184730" cy="369332"/>
          </a:xfrm>
          <a:prstGeom prst="rect">
            <a:avLst/>
          </a:prstGeom>
          <a:solidFill>
            <a:srgbClr val="6CB33E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sv-SE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3309941"/>
            <a:ext cx="7772400" cy="719137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84214" y="4149725"/>
            <a:ext cx="7773987" cy="863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31013" y="549278"/>
            <a:ext cx="2133600" cy="144463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3579161F-1EA0-42F5-BAD5-E1DFBAD4647B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3352" y="549276"/>
            <a:ext cx="4608513" cy="287339"/>
          </a:xfrm>
        </p:spPr>
        <p:txBody>
          <a:bodyPr/>
          <a:lstStyle>
            <a:lvl1pPr>
              <a:defRPr sz="1600" smtClean="0"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92151"/>
            <a:ext cx="2133600" cy="198439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sv-SE"/>
              <a:t>SIDAN </a:t>
            </a:r>
            <a:fld id="{35A75555-EC91-41CD-8E52-12343A763D8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56A1B-1789-4245-A211-01670D88B8EB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53E3F3A1-A968-41EF-AB2E-BC7079B2ADA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95F92-6EF8-4F66-999F-DE3E35BE0D5E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E2D86ED4-CC2C-494C-BB0D-DF6504FC75E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6BF3A-5096-499C-B950-92DE888091EA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ABB45DDE-6FFB-4A3D-A887-A4317724B93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1" y="1676400"/>
            <a:ext cx="3738563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6763" y="1676400"/>
            <a:ext cx="3740150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78A0B-2C45-4B0D-9BD4-9CE1C97B7E36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72F1187F-C014-4195-903A-59064B0E171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E8CBF-C6D8-4181-AB78-433D79D2133F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4A0A1DD0-7534-4E2F-8077-ACD12469129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B171C-CF52-4A9E-913E-2E794D5455F3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F128FA3B-39B7-47EF-A6C1-35AFE78FE7E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66CD3-102F-448D-B3F6-6D629BD5E50C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18DBE219-EB9C-4A1A-A4A9-3F064A0426D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3645A-5129-41EA-A2E8-657EBFB5B196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40505BB3-D767-49B9-8261-026D79298A7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BB37D-8776-4675-B2BF-DF416F43BD40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FEE43B5D-45DF-41FE-B4C7-86C58FFAD28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90554-EAF1-41D7-BA87-3C73FC261C1F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ABCE6908-A0CD-4058-B0CD-C1CE7AA22E1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410325" y="719139"/>
            <a:ext cx="1906588" cy="5060951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4" y="719139"/>
            <a:ext cx="5572125" cy="5060951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FB939-D680-4C47-92A9-61EC49C5C72C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CD5E2C52-CAEA-4D5A-9EB1-2E3140ABB34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Untitled-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628775"/>
            <a:ext cx="8780462" cy="505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örstasida_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6986"/>
            <a:ext cx="9144000" cy="143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847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3309941"/>
            <a:ext cx="7772400" cy="719137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1847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84214" y="4149725"/>
            <a:ext cx="7773987" cy="863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31013" y="549278"/>
            <a:ext cx="2133600" cy="144463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DB85CD42-A17B-451E-888F-9DADFE10E328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3350" y="549276"/>
            <a:ext cx="4032250" cy="287339"/>
          </a:xfrm>
        </p:spPr>
        <p:txBody>
          <a:bodyPr/>
          <a:lstStyle>
            <a:lvl1pPr>
              <a:defRPr sz="1600" smtClean="0"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92151"/>
            <a:ext cx="2133600" cy="198439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sv-SE"/>
              <a:t>PAGE </a:t>
            </a:r>
            <a:fld id="{6AAC12DA-76DF-471B-AFC5-AB75FDA2A05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6A7F6-FE1D-4EE0-8AB3-1355B637F3A2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5E0819B5-5704-413F-8295-6D9C0287632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6237B-35E8-45BA-B17F-1C37914B2BF4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4B961D70-56A6-485E-BF34-FC7D8BCDE35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59609-5184-4B44-996A-58A64EA52FD6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C5618145-BBAA-4CBA-98CC-1F91C7A62FA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1" y="1676400"/>
            <a:ext cx="3738563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6763" y="1676400"/>
            <a:ext cx="3740150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990F0-1F94-4ABF-AD6A-27558BF4D4E5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088DA398-1605-4849-957F-9472671F69F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D8275-7D62-4D92-A618-8C636066D41C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387C36A6-BE65-4FA9-9B50-AF7BAE3CD2D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D694B-6D0D-4DD7-875E-37CD6552FC0F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9D4EB39D-75C5-4FAF-BE4B-F3C8C49A3A3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E5917-374E-4775-887C-097D2F0E149D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2179FE02-D65E-4A92-9DB4-1F87CA84C2E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754FD-F663-4883-8BC5-B3E2EE9AC34A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61CC0D5F-8FD3-434D-97A7-099A4C1254D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7F38A-C46C-47FC-B40A-E1B75CAB93DE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B4BB25C1-34CB-46B4-814F-C625D2CCF32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F8FE4-B838-44E2-9722-FB00D6618EF3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1E8DF248-EA7E-4E55-BDCF-9B6DC68FAA7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410325" y="719139"/>
            <a:ext cx="1906588" cy="5060951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4" y="719139"/>
            <a:ext cx="5572125" cy="5060951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FF8C1-B811-4BEC-94DD-7E9B90B18D9C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E6BFA370-735B-4150-BA1B-333FCDEA520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4" y="719137"/>
            <a:ext cx="7631113" cy="8683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685801" y="1676400"/>
            <a:ext cx="3738563" cy="41036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6763" y="1676400"/>
            <a:ext cx="3740150" cy="41036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77BB7-7A05-43E7-89CB-44966D08D0EF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1A46ED42-B6C6-4096-B8F5-827D781303C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4CEEF-E868-405F-A96C-B10A177B89A9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6E6069B7-71EF-4571-BA14-D0AE8DFEFE0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sido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1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530E40-AB3D-4B71-9A8B-DB461A83CC5A}" type="datetime1">
              <a:rPr lang="sv-SE" smtClean="0"/>
              <a:pPr/>
              <a:t>2014-05-22</a:t>
            </a:fld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/>
              <a:t>Sida </a:t>
            </a:r>
            <a:fld id="{DFD9F532-A642-4895-B52A-AD6ACF0CFA9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326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stasidan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datum 1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B77345-3934-48F7-BECC-5FA00C1D10B8}" type="datetime1">
              <a:rPr lang="sv-SE" smtClean="0"/>
              <a:pPr/>
              <a:t>2014-05-22</a:t>
            </a:fld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000000"/>
                </a:solidFill>
              </a:rPr>
              <a:t>The Capital of Scandinavia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5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864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D0466-CBAA-4522-8A5D-1B6D1E80A033}" type="datetime1">
              <a:rPr lang="sv-SE"/>
              <a:pPr>
                <a:defRPr/>
              </a:pPr>
              <a:t>2014-05-22</a:t>
            </a:fld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BDCEFC70-A6E8-48F7-A06A-C3D324EC637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B6155-CDDB-4378-9005-058D8D228FDC}" type="datetime1">
              <a:rPr lang="sv-SE"/>
              <a:pPr>
                <a:defRPr/>
              </a:pPr>
              <a:t>2014-05-22</a:t>
            </a:fld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9DB3BDDE-DB31-4B1D-B127-7EC1DD11DAA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0C4C9-DF21-42F4-9820-A0C19DB8A95B}" type="datetime1">
              <a:rPr lang="sv-SE"/>
              <a:pPr>
                <a:defRPr/>
              </a:pPr>
              <a:t>2014-05-22</a:t>
            </a:fld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D71B9195-83E4-47C2-A04C-352D00525F0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1" y="1676400"/>
            <a:ext cx="3738563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6763" y="1676400"/>
            <a:ext cx="3740150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68596-7D57-47A2-8F44-331333A665D2}" type="datetime1">
              <a:rPr lang="sv-SE"/>
              <a:pPr>
                <a:defRPr/>
              </a:pPr>
              <a:t>2014-05-22</a:t>
            </a:fld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5D0ED2E4-B147-4CF5-92CC-9B582A41829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63A3F-31F1-406E-AF9E-646605A5EA70}" type="datetime1">
              <a:rPr lang="sv-SE"/>
              <a:pPr>
                <a:defRPr/>
              </a:pPr>
              <a:t>2014-05-22</a:t>
            </a:fld>
            <a:endParaRPr lang="sv-S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C070D7EA-7C15-40EC-A7A2-160245933DD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634B8-9FEE-45D2-917C-63982F497EB7}" type="datetime1">
              <a:rPr lang="sv-SE"/>
              <a:pPr>
                <a:defRPr/>
              </a:pPr>
              <a:t>2014-05-22</a:t>
            </a:fld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F9753C3A-A504-41AE-A747-E129742A53D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3B2F3-EC35-48D7-A541-24751BDE4BC7}" type="datetime1">
              <a:rPr lang="sv-SE"/>
              <a:pPr>
                <a:defRPr/>
              </a:pPr>
              <a:t>2014-05-22</a:t>
            </a:fld>
            <a:endParaRPr lang="sv-S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F3D1EB4A-9AAE-498B-B81A-4857D590C76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87FA7-BFD1-4B27-9A8E-A1F3BA6E1885}" type="datetime1">
              <a:rPr lang="sv-SE"/>
              <a:pPr>
                <a:defRPr/>
              </a:pPr>
              <a:t>2014-05-22</a:t>
            </a:fld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CEBC1D13-E6EF-4DB0-9ADA-ED8E62A7EF8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C1BCA-0524-4BB0-96E3-DAF6EC332C4E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C2446F5E-502B-48C1-AB89-357A4F389B3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3D0BE-7EE6-4CD2-8BF7-F75141EC9EEE}" type="datetime1">
              <a:rPr lang="sv-SE"/>
              <a:pPr>
                <a:defRPr/>
              </a:pPr>
              <a:t>2014-05-22</a:t>
            </a:fld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33204ECF-2B4D-4427-87CF-13DF742B648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8F63-C020-4F3C-8B12-F37BE6C108A8}" type="datetime1">
              <a:rPr lang="sv-SE"/>
              <a:pPr>
                <a:defRPr/>
              </a:pPr>
              <a:t>2014-05-22</a:t>
            </a:fld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3BD64A02-2A1D-439F-BF63-5671604A6F0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410325" y="719139"/>
            <a:ext cx="1906588" cy="5060951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4" y="719139"/>
            <a:ext cx="5572125" cy="5060951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E1F62-DC6A-48A2-9FB5-94C5A8B88C5A}" type="datetime1">
              <a:rPr lang="sv-SE"/>
              <a:pPr>
                <a:defRPr/>
              </a:pPr>
              <a:t>2014-05-22</a:t>
            </a:fld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SIDAN </a:t>
            </a:r>
            <a:fld id="{987655D2-EB12-45EA-82CE-1AFB908DDB7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örstasida_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6"/>
            <a:ext cx="9144000" cy="143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1916115"/>
            <a:ext cx="7772400" cy="719137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84214" y="2755900"/>
            <a:ext cx="7773987" cy="863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31013" y="549278"/>
            <a:ext cx="2133600" cy="144463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ECFF0DF9-3BBD-4D99-8D11-D4D8294C7AA1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3352" y="549276"/>
            <a:ext cx="4608513" cy="287339"/>
          </a:xfrm>
        </p:spPr>
        <p:txBody>
          <a:bodyPr/>
          <a:lstStyle>
            <a:lvl1pPr>
              <a:defRPr sz="16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92151"/>
            <a:ext cx="2133600" cy="198439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SIDAN </a:t>
            </a:r>
            <a:fld id="{22DD995D-D0D5-4D1C-BCBE-1CB8843F678C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0EE20-ED02-45D8-930E-B3CDFB32F864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76ECD71F-C7E2-4B1A-9040-E2CF75E10617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E012D-A158-45D5-99B8-49544E2423E6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C3D3D6FD-ECBF-4117-88FB-EAB6E8BBB394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1" y="1676400"/>
            <a:ext cx="3738563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6763" y="1676400"/>
            <a:ext cx="3740150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DEBF7-6E01-498F-872A-C023F8DB2CC4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A790048B-F1FE-47F6-8175-FDF001ACF4A3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6BF3A-5096-499C-B950-92DE888091EA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ABB45DDE-6FFB-4A3D-A887-A4317724B932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6237B-35E8-45BA-B17F-1C37914B2BF4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4B961D70-56A6-485E-BF34-FC7D8BCDE357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4CEEF-E868-405F-A96C-B10A177B89A9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6E6069B7-71EF-4571-BA14-D0AE8DFEFE07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6A8B3-7E2C-4A08-9FA4-1C3555B5C6F1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PAGE </a:t>
            </a:r>
            <a:fld id="{E826F0C5-0457-45AB-A4F8-1DD5EF96FB8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C1BCA-0524-4BB0-96E3-DAF6EC332C4E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C2446F5E-502B-48C1-AB89-357A4F389B3D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6A8B3-7E2C-4A08-9FA4-1C3555B5C6F1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E826F0C5-0457-45AB-A4F8-1DD5EF96FB85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D1B7-BCEC-4FCE-A3F9-9BBE0401E5D6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5E398BAE-78C3-4EF6-8729-F15D2D50D5AC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410325" y="719139"/>
            <a:ext cx="1906588" cy="5060951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4" y="719139"/>
            <a:ext cx="5572125" cy="5060951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C5FD-4428-439F-8679-7195789F2779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E14B2D9D-0D69-4CD1-968F-3D69EB6F8860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4" y="719137"/>
            <a:ext cx="7631113" cy="8683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685801" y="1676400"/>
            <a:ext cx="3738563" cy="41036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6763" y="1676400"/>
            <a:ext cx="3740150" cy="41036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CFDA4-8C98-490F-B0D8-D28DFCB722CC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0E89F8F3-C9C2-4FCA-BA6A-810928078DB1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örstasida_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6"/>
            <a:ext cx="9144000" cy="143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1916115"/>
            <a:ext cx="7772400" cy="719137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84214" y="2755900"/>
            <a:ext cx="7773987" cy="863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31013" y="549278"/>
            <a:ext cx="2133600" cy="144463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ECFF0DF9-3BBD-4D99-8D11-D4D8294C7AA1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3352" y="549276"/>
            <a:ext cx="4608513" cy="287339"/>
          </a:xfrm>
        </p:spPr>
        <p:txBody>
          <a:bodyPr/>
          <a:lstStyle>
            <a:lvl1pPr>
              <a:defRPr sz="16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92151"/>
            <a:ext cx="2133600" cy="198439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SIDAN </a:t>
            </a:r>
            <a:fld id="{22DD995D-D0D5-4D1C-BCBE-1CB8843F678C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0EE20-ED02-45D8-930E-B3CDFB32F864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76ECD71F-C7E2-4B1A-9040-E2CF75E10617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E012D-A158-45D5-99B8-49544E2423E6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C3D3D6FD-ECBF-4117-88FB-EAB6E8BBB394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1" y="1676400"/>
            <a:ext cx="3738563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6763" y="1676400"/>
            <a:ext cx="3740150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DEBF7-6E01-498F-872A-C023F8DB2CC4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A790048B-F1FE-47F6-8175-FDF001ACF4A3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6BF3A-5096-499C-B950-92DE888091EA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ABB45DDE-6FFB-4A3D-A887-A4317724B932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0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2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50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6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9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extsida_30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5986464"/>
            <a:ext cx="91440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4" y="719137"/>
            <a:ext cx="7631113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4" y="1676400"/>
            <a:ext cx="7631113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6642" y="6308727"/>
            <a:ext cx="2890837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700" smtClean="0"/>
            </a:lvl1pPr>
          </a:lstStyle>
          <a:p>
            <a:pPr>
              <a:defRPr/>
            </a:pPr>
            <a:fld id="{B0306207-A515-4558-8B26-F266BD77116F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16642" y="6453189"/>
            <a:ext cx="2890837" cy="19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smtClean="0"/>
            </a:lvl1pPr>
          </a:lstStyle>
          <a:p>
            <a:pPr>
              <a:defRPr/>
            </a:pPr>
            <a:r>
              <a:rPr lang="sv-SE"/>
              <a:t>PAGE </a:t>
            </a:r>
            <a:fld id="{0C2FF077-CC5D-4A2A-99A7-E564F2138AC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3600" y="6308725"/>
            <a:ext cx="37084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pic>
        <p:nvPicPr>
          <p:cNvPr id="11272" name="Picture 8" descr="capital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40654" y="6094413"/>
            <a:ext cx="79216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EGC_logo_UK-winner_Stockholm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938588" y="6065837"/>
            <a:ext cx="63341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866" r:id="rId13"/>
  </p:sldLayoutIdLst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extsida_30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5986464"/>
            <a:ext cx="91440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4" y="719137"/>
            <a:ext cx="7631113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4" y="1676400"/>
            <a:ext cx="7631113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6642" y="6308727"/>
            <a:ext cx="2890837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700" smtClean="0"/>
            </a:lvl1pPr>
          </a:lstStyle>
          <a:p>
            <a:pPr>
              <a:defRPr/>
            </a:pPr>
            <a:fld id="{B0306207-A515-4558-8B26-F266BD77116F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16642" y="6453189"/>
            <a:ext cx="2890837" cy="19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0C2FF077-CC5D-4A2A-99A7-E564F2138ACC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3600" y="6308725"/>
            <a:ext cx="37084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  <p:pic>
        <p:nvPicPr>
          <p:cNvPr id="11272" name="Picture 8" descr="capital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40654" y="6094413"/>
            <a:ext cx="79216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EGC_logo_UK-winner_Stockholm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938588" y="6065837"/>
            <a:ext cx="63341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</p:sldLayoutIdLst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extsida_30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5986463"/>
            <a:ext cx="91440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19138"/>
            <a:ext cx="7631113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631113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6638" y="6308725"/>
            <a:ext cx="2890837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700" smtClean="0"/>
            </a:lvl1pPr>
          </a:lstStyle>
          <a:p>
            <a:pPr>
              <a:defRPr/>
            </a:pPr>
            <a:fld id="{B0306207-A515-4558-8B26-F266BD77116F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16638" y="6453188"/>
            <a:ext cx="2890837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0C2FF077-CC5D-4A2A-99A7-E564F2138ACC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3600" y="6308725"/>
            <a:ext cx="37084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  <p:pic>
        <p:nvPicPr>
          <p:cNvPr id="11272" name="Picture 8" descr="capital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740650" y="6094413"/>
            <a:ext cx="7921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EGC_logo_UK-winner_Stockholm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938588" y="6065838"/>
            <a:ext cx="63341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706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</p:sldLayoutIdLst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extsida_30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5986463"/>
            <a:ext cx="91440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19138"/>
            <a:ext cx="7631113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631113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6638" y="6308725"/>
            <a:ext cx="2890837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700" smtClean="0"/>
            </a:lvl1pPr>
          </a:lstStyle>
          <a:p>
            <a:pPr>
              <a:defRPr/>
            </a:pPr>
            <a:fld id="{B0306207-A515-4558-8B26-F266BD77116F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16638" y="6453188"/>
            <a:ext cx="2890837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0C2FF077-CC5D-4A2A-99A7-E564F2138ACC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3600" y="6308725"/>
            <a:ext cx="37084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  <p:pic>
        <p:nvPicPr>
          <p:cNvPr id="11272" name="Picture 8" descr="capital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740650" y="6094413"/>
            <a:ext cx="7921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EGC_logo_UK-winner_Stockholm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938588" y="6065838"/>
            <a:ext cx="63341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50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</p:sldLayoutIdLst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extsida_30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5986463"/>
            <a:ext cx="91440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19138"/>
            <a:ext cx="7631113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631113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6638" y="6308725"/>
            <a:ext cx="2890837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700" smtClean="0"/>
            </a:lvl1pPr>
          </a:lstStyle>
          <a:p>
            <a:pPr>
              <a:defRPr/>
            </a:pPr>
            <a:fld id="{B0306207-A515-4558-8B26-F266BD77116F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16638" y="6453188"/>
            <a:ext cx="2890837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0C2FF077-CC5D-4A2A-99A7-E564F2138ACC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3600" y="6308725"/>
            <a:ext cx="37084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  <p:pic>
        <p:nvPicPr>
          <p:cNvPr id="11272" name="Picture 8" descr="capital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740650" y="6094413"/>
            <a:ext cx="7921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EGC_logo_UK-winner_Stockholm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938588" y="6065838"/>
            <a:ext cx="63341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176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</p:sldLayoutIdLst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316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fld id="{314B746F-4B60-4166-A891-F00FE6A818D4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sp>
        <p:nvSpPr>
          <p:cNvPr id="316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fld id="{D3053879-77CA-4C1D-B9DE-F5D0FAE1425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extsida_30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986464"/>
            <a:ext cx="91440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77254" y="2792691"/>
            <a:ext cx="184730" cy="369332"/>
          </a:xfrm>
          <a:prstGeom prst="rect">
            <a:avLst/>
          </a:prstGeom>
          <a:solidFill>
            <a:srgbClr val="9FCBE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sv-SE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4" y="719137"/>
            <a:ext cx="7631113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4" y="1676400"/>
            <a:ext cx="7631113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6642" y="6308727"/>
            <a:ext cx="2890837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700" smtClean="0"/>
            </a:lvl1pPr>
          </a:lstStyle>
          <a:p>
            <a:pPr>
              <a:defRPr/>
            </a:pPr>
            <a:fld id="{692B81D7-B412-4633-9687-836DAF187D43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16642" y="6453189"/>
            <a:ext cx="2890837" cy="19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smtClean="0"/>
            </a:lvl1pPr>
          </a:lstStyle>
          <a:p>
            <a:pPr>
              <a:defRPr/>
            </a:pPr>
            <a:r>
              <a:rPr lang="sv-SE"/>
              <a:t>SIDAN </a:t>
            </a:r>
            <a:fld id="{A462C689-D719-4774-8A89-707D9CCDF69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3600" y="6308725"/>
            <a:ext cx="37084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pic>
        <p:nvPicPr>
          <p:cNvPr id="13321" name="Picture 9" descr="capital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27990" y="5921378"/>
            <a:ext cx="936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0" descr="EGC_logo_UK-winner_Stockholm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54504" y="6065837"/>
            <a:ext cx="63341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extsida_30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986464"/>
            <a:ext cx="91440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4477254" y="2792691"/>
            <a:ext cx="184730" cy="369332"/>
          </a:xfrm>
          <a:prstGeom prst="rect">
            <a:avLst/>
          </a:prstGeom>
          <a:solidFill>
            <a:srgbClr val="D1D3D4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sv-SE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4" y="719137"/>
            <a:ext cx="7631113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4" y="1676400"/>
            <a:ext cx="7631113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6642" y="6308727"/>
            <a:ext cx="2890837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700" smtClean="0"/>
            </a:lvl1pPr>
          </a:lstStyle>
          <a:p>
            <a:pPr>
              <a:defRPr/>
            </a:pPr>
            <a:fld id="{5E7CADFD-4B23-4BF5-9E1B-33DB8BCD99DF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16642" y="6453189"/>
            <a:ext cx="2890837" cy="19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smtClean="0"/>
            </a:lvl1pPr>
          </a:lstStyle>
          <a:p>
            <a:pPr>
              <a:defRPr/>
            </a:pPr>
            <a:r>
              <a:rPr lang="sv-SE"/>
              <a:t>SIDAN </a:t>
            </a:r>
            <a:fld id="{733308DA-7FAF-46DC-A570-9F763FC8878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3600" y="6308725"/>
            <a:ext cx="37084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pic>
        <p:nvPicPr>
          <p:cNvPr id="14345" name="Picture 9" descr="EGC_logo_UK-winner_Stockholm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38592" y="5949949"/>
            <a:ext cx="725487" cy="90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extsida_30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986464"/>
            <a:ext cx="91440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477254" y="2792691"/>
            <a:ext cx="184730" cy="369332"/>
          </a:xfrm>
          <a:prstGeom prst="rect">
            <a:avLst/>
          </a:prstGeom>
          <a:solidFill>
            <a:srgbClr val="6CB33E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sv-SE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4" y="719137"/>
            <a:ext cx="7631113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4" y="1676400"/>
            <a:ext cx="7631113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6642" y="6308727"/>
            <a:ext cx="2890837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700" smtClean="0"/>
            </a:lvl1pPr>
          </a:lstStyle>
          <a:p>
            <a:pPr>
              <a:defRPr/>
            </a:pPr>
            <a:fld id="{9FCC7474-7729-4572-A221-26F5644B0E97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16642" y="6453189"/>
            <a:ext cx="2890837" cy="19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smtClean="0"/>
            </a:lvl1pPr>
          </a:lstStyle>
          <a:p>
            <a:pPr>
              <a:defRPr/>
            </a:pPr>
            <a:r>
              <a:rPr lang="sv-SE"/>
              <a:t>SIDAN </a:t>
            </a:r>
            <a:fld id="{947E112E-43AC-476D-92DC-10E65A17E75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922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3600" y="6308725"/>
            <a:ext cx="37084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pic>
        <p:nvPicPr>
          <p:cNvPr id="15369" name="Picture 9" descr="EGC_logo_UK-winner_Stockholm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25925" y="5992813"/>
            <a:ext cx="69215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extsida_30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5986464"/>
            <a:ext cx="91440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4" y="719137"/>
            <a:ext cx="7631113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4" y="1676400"/>
            <a:ext cx="7631113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3174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6642" y="6308727"/>
            <a:ext cx="2890837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700" smtClean="0"/>
            </a:lvl1pPr>
          </a:lstStyle>
          <a:p>
            <a:pPr>
              <a:defRPr/>
            </a:pPr>
            <a:fld id="{543DD124-B9B0-4F9D-94E6-16C395261999}" type="datetime1">
              <a:rPr lang="en-GB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317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16642" y="6453189"/>
            <a:ext cx="2890837" cy="19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smtClean="0"/>
            </a:lvl1pPr>
          </a:lstStyle>
          <a:p>
            <a:pPr>
              <a:defRPr/>
            </a:pPr>
            <a:r>
              <a:rPr lang="sv-SE"/>
              <a:t>PAGE </a:t>
            </a:r>
            <a:fld id="{32ED49B4-2CF8-41DF-B032-FE5640CBDF4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31744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3600" y="6308725"/>
            <a:ext cx="37084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r>
              <a:rPr lang="sv-SE"/>
              <a:t>THE CITY OF STOCKHOLM</a:t>
            </a:r>
          </a:p>
        </p:txBody>
      </p:sp>
      <p:pic>
        <p:nvPicPr>
          <p:cNvPr id="16392" name="Picture 8" descr="capital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732588" y="6065837"/>
            <a:ext cx="7921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 descr="EGC_logo_UK-winner_Stockholm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081467" y="5949949"/>
            <a:ext cx="727075" cy="90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68" r:id="rId13"/>
    <p:sldLayoutId id="2147483915" r:id="rId14"/>
  </p:sldLayoutIdLst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extsida_30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986464"/>
            <a:ext cx="91440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4" y="719137"/>
            <a:ext cx="7631113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4" y="1676400"/>
            <a:ext cx="7631113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6642" y="6308727"/>
            <a:ext cx="2890837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700"/>
            </a:lvl1pPr>
          </a:lstStyle>
          <a:p>
            <a:pPr>
              <a:defRPr/>
            </a:pPr>
            <a:fld id="{0FFAF7A5-6E89-4294-BD74-8E99A9B35A02}" type="datetime1">
              <a:rPr lang="sv-SE"/>
              <a:pPr>
                <a:defRPr/>
              </a:pPr>
              <a:t>2014-05-22</a:t>
            </a:fld>
            <a:endParaRPr lang="sv-SE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16642" y="6453189"/>
            <a:ext cx="2890837" cy="19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/>
            </a:lvl1pPr>
          </a:lstStyle>
          <a:p>
            <a:pPr>
              <a:defRPr/>
            </a:pPr>
            <a:r>
              <a:rPr lang="sv-SE"/>
              <a:t>SIDAN </a:t>
            </a:r>
            <a:fld id="{535A03D8-2936-4422-8DBE-917285E6AEC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3600" y="6308725"/>
            <a:ext cx="37084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extsida_3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986464"/>
            <a:ext cx="91440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4" y="719137"/>
            <a:ext cx="7631113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4" y="1676400"/>
            <a:ext cx="7631113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6642" y="6308727"/>
            <a:ext cx="2890837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700" smtClean="0"/>
            </a:lvl1pPr>
          </a:lstStyle>
          <a:p>
            <a:pPr>
              <a:defRPr/>
            </a:pPr>
            <a:fld id="{B0306207-A515-4558-8B26-F266BD77116F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16642" y="6453189"/>
            <a:ext cx="2890837" cy="19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0C2FF077-CC5D-4A2A-99A7-E564F2138ACC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3600" y="6308725"/>
            <a:ext cx="37084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  <p:pic>
        <p:nvPicPr>
          <p:cNvPr id="11272" name="Picture 8" descr="capital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40654" y="6094413"/>
            <a:ext cx="79216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EGC_logo_UK-winner_Stockholm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38588" y="6065837"/>
            <a:ext cx="63341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extsida_30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5986464"/>
            <a:ext cx="91440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4" y="719137"/>
            <a:ext cx="7631113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4" y="1676400"/>
            <a:ext cx="7631113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6642" y="6308727"/>
            <a:ext cx="2890837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700" smtClean="0"/>
            </a:lvl1pPr>
          </a:lstStyle>
          <a:p>
            <a:pPr>
              <a:defRPr/>
            </a:pPr>
            <a:fld id="{B0306207-A515-4558-8B26-F266BD77116F}" type="datetime1">
              <a:rPr lang="en-GB">
                <a:solidFill>
                  <a:srgbClr val="0000FF"/>
                </a:solidFill>
              </a:rPr>
              <a:pPr>
                <a:defRPr/>
              </a:pPr>
              <a:t>22/05/2014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16642" y="6453189"/>
            <a:ext cx="2890837" cy="19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PAGE </a:t>
            </a:r>
            <a:fld id="{0C2FF077-CC5D-4A2A-99A7-E564F2138ACC}" type="slidenum">
              <a:rPr lang="sv-SE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FF"/>
              </a:solidFill>
            </a:endParaRP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3600" y="6308725"/>
            <a:ext cx="37084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r>
              <a:rPr lang="sv-SE">
                <a:solidFill>
                  <a:srgbClr val="0000FF"/>
                </a:solidFill>
              </a:rPr>
              <a:t>THE CITY OF STOCKHOLM</a:t>
            </a:r>
          </a:p>
        </p:txBody>
      </p:sp>
      <p:pic>
        <p:nvPicPr>
          <p:cNvPr id="11272" name="Picture 8" descr="capital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40654" y="6094413"/>
            <a:ext cx="79216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EGC_logo_UK-winner_Stockholm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938588" y="6065837"/>
            <a:ext cx="63341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</p:sldLayoutIdLst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 smtClean="0"/>
              <a:t>Welcome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Stockholm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FF0DF9-3BBD-4D99-8D11-D4D8294C7AA1}" type="datetime1">
              <a:rPr lang="en-GB" smtClean="0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SIDAN </a:t>
            </a:r>
            <a:fld id="{22DD995D-D0D5-4D1C-BCBE-1CB8843F678C}" type="slidenum">
              <a:rPr lang="sv-SE" smtClean="0"/>
              <a:pPr>
                <a:defRPr/>
              </a:pPr>
              <a:t>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THE CITY OF STOCKHOLM</a:t>
            </a:r>
            <a:endParaRPr lang="sv-S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336704" cy="421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58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6A7F6-FE1D-4EE0-8AB3-1355B637F3A2}" type="datetime1">
              <a:rPr lang="en-GB" smtClean="0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PAGE </a:t>
            </a:r>
            <a:fld id="{5E0819B5-5704-413F-8295-6D9C02876329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THE CITY OF STOCKHOLM</a:t>
            </a:r>
            <a:endParaRPr lang="sv-SE"/>
          </a:p>
        </p:txBody>
      </p:sp>
      <p:pic>
        <p:nvPicPr>
          <p:cNvPr id="283650" name="Picture 2" descr="http://www.stockholmskallan.se/PostFiles/SMF/SSME013914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5991" y="2852936"/>
            <a:ext cx="4638009" cy="3168352"/>
          </a:xfrm>
          <a:prstGeom prst="rect">
            <a:avLst/>
          </a:prstGeom>
          <a:noFill/>
        </p:spPr>
      </p:pic>
      <p:pic>
        <p:nvPicPr>
          <p:cNvPr id="283654" name="Picture 6" descr="http://www.stockholmskallan.se/PostFiles/SMF/SSMF028887L_visn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20186"/>
            <a:ext cx="4427984" cy="3301102"/>
          </a:xfrm>
          <a:prstGeom prst="rect">
            <a:avLst/>
          </a:prstGeom>
          <a:noFill/>
        </p:spPr>
      </p:pic>
      <p:pic>
        <p:nvPicPr>
          <p:cNvPr id="283656" name="Picture 8" descr="http://www.stockholmskallan.se/Temp/Images/SSMF036688S-2117138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0"/>
            <a:ext cx="2762250" cy="2752725"/>
          </a:xfrm>
          <a:prstGeom prst="rect">
            <a:avLst/>
          </a:prstGeom>
          <a:noFill/>
        </p:spPr>
      </p:pic>
      <p:pic>
        <p:nvPicPr>
          <p:cNvPr id="283658" name="Picture 10" descr="http://www.stockholmskallan.se/PostFiles/SMF/SSMF002914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-39844"/>
            <a:ext cx="3945187" cy="3252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171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Platshållare för bildnumm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sv-SE"/>
              <a:t>PAGE </a:t>
            </a:r>
            <a:fld id="{FD4E82E0-E9D3-4AD5-AED7-7067F2CD8E86}" type="slidenum">
              <a:rPr lang="sv-SE"/>
              <a:pPr/>
              <a:t>11</a:t>
            </a:fld>
            <a:endParaRPr lang="sv-SE"/>
          </a:p>
        </p:txBody>
      </p:sp>
      <p:sp>
        <p:nvSpPr>
          <p:cNvPr id="26628" name="Platshållare för sidfot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sv-SE"/>
              <a:t>THE CITY OF STOCKHOLM</a:t>
            </a: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smtClean="0">
                <a:solidFill>
                  <a:srgbClr val="EF3D42"/>
                </a:solidFill>
              </a:rPr>
              <a:t>The Hammarby Waterfront project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557338"/>
            <a:ext cx="4318000" cy="4103687"/>
          </a:xfrm>
        </p:spPr>
        <p:txBody>
          <a:bodyPr/>
          <a:lstStyle/>
          <a:p>
            <a:pPr eaLnBrk="1" hangingPunct="1"/>
            <a:r>
              <a:rPr lang="en-GB" smtClean="0"/>
              <a:t>Size 180 ha</a:t>
            </a:r>
          </a:p>
          <a:p>
            <a:pPr eaLnBrk="1" hangingPunct="1"/>
            <a:r>
              <a:rPr lang="en-GB" smtClean="0"/>
              <a:t>10 400 new flats </a:t>
            </a:r>
          </a:p>
          <a:p>
            <a:pPr eaLnBrk="1" hangingPunct="1"/>
            <a:r>
              <a:rPr lang="en-GB" smtClean="0"/>
              <a:t>200.000 m2 new offices, services</a:t>
            </a:r>
          </a:p>
          <a:p>
            <a:pPr eaLnBrk="1" hangingPunct="1"/>
            <a:r>
              <a:rPr lang="en-GB" smtClean="0"/>
              <a:t>Construction time 1995–2017</a:t>
            </a:r>
          </a:p>
          <a:p>
            <a:pPr eaLnBrk="1" hangingPunct="1"/>
            <a:r>
              <a:rPr lang="en-GB" smtClean="0"/>
              <a:t>Sustainable development</a:t>
            </a:r>
          </a:p>
          <a:p>
            <a:pPr eaLnBrk="1" hangingPunct="1"/>
            <a:r>
              <a:rPr lang="en-GB" smtClean="0"/>
              <a:t>Renewable energy use</a:t>
            </a:r>
          </a:p>
          <a:p>
            <a:pPr eaLnBrk="1" hangingPunct="1"/>
            <a:r>
              <a:rPr lang="en-GB" smtClean="0"/>
              <a:t>Integrated transport and land use</a:t>
            </a:r>
          </a:p>
          <a:p>
            <a:pPr eaLnBrk="1" hangingPunct="1"/>
            <a:r>
              <a:rPr lang="en-GB" smtClean="0"/>
              <a:t>Eco cycle model</a:t>
            </a:r>
          </a:p>
          <a:p>
            <a:pPr eaLnBrk="1" hangingPunct="1"/>
            <a:endParaRPr lang="en-GB" smtClean="0"/>
          </a:p>
        </p:txBody>
      </p:sp>
      <p:pic>
        <p:nvPicPr>
          <p:cNvPr id="2663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 flipH="1" flipV="1">
            <a:off x="4999038" y="1843087"/>
            <a:ext cx="4535488" cy="3389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125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NDS_N2_110503_c02.jpg"/>
          <p:cNvPicPr>
            <a:picLocks noChangeAspect="1"/>
          </p:cNvPicPr>
          <p:nvPr/>
        </p:nvPicPr>
        <p:blipFill>
          <a:blip r:embed="rId2" cstate="print"/>
          <a:srcRect l="-408" t="11253" b="15748"/>
          <a:stretch>
            <a:fillRect/>
          </a:stretch>
        </p:blipFill>
        <p:spPr>
          <a:xfrm>
            <a:off x="-48491" y="0"/>
            <a:ext cx="9220668" cy="6944499"/>
          </a:xfrm>
          <a:prstGeom prst="rect">
            <a:avLst/>
          </a:prstGeom>
        </p:spPr>
      </p:pic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The Royal </a:t>
            </a:r>
            <a:r>
              <a:rPr lang="sv-SE" dirty="0" err="1" smtClean="0"/>
              <a:t>Seaport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grpSp>
        <p:nvGrpSpPr>
          <p:cNvPr id="6" name="Grupp 5"/>
          <p:cNvGrpSpPr/>
          <p:nvPr/>
        </p:nvGrpSpPr>
        <p:grpSpPr>
          <a:xfrm>
            <a:off x="191072" y="6196135"/>
            <a:ext cx="4473293" cy="521671"/>
            <a:chOff x="191072" y="4647098"/>
            <a:chExt cx="4473293" cy="391253"/>
          </a:xfrm>
        </p:grpSpPr>
        <p:sp>
          <p:nvSpPr>
            <p:cNvPr id="7" name="Rektangel 6"/>
            <p:cNvSpPr/>
            <p:nvPr/>
          </p:nvSpPr>
          <p:spPr bwMode="auto">
            <a:xfrm>
              <a:off x="4479634" y="4682441"/>
              <a:ext cx="184731" cy="27699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" pitchFamily="34" charset="0"/>
              </a:endParaRPr>
            </a:p>
          </p:txBody>
        </p:sp>
        <p:pic>
          <p:nvPicPr>
            <p:cNvPr id="8" name="Bildobjekt 7" descr="Stockholms stad_logotyp_svart_CMYK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072" y="4647098"/>
              <a:ext cx="1148104" cy="391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46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ustak_staende_1955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37200"/>
            <a:ext cx="3240360" cy="415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Stockholm has 100 times better air quality today compared with 1965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2" descr="D:\cityoversikt_mot_syd_K6A9646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964837"/>
            <a:ext cx="5399584" cy="3599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469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AE5917-374E-4775-887C-097D2F0E149D}" type="datetime1">
              <a:rPr lang="en-GB" smtClean="0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PAGE </a:t>
            </a:r>
            <a:fld id="{2179FE02-D65E-4A92-9DB4-1F87CA84C2EC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  <p:pic>
        <p:nvPicPr>
          <p:cNvPr id="9220" name="Picture 4" descr="Gamla Strömba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25" y="208898"/>
            <a:ext cx="4750933" cy="32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stockholm.se/Global/Nya%20Bildbanksbilder%20(stora)%20120215/%C3%84mnes%C3%B6ar/Bygg%26Bo/vatt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146" y="3593817"/>
            <a:ext cx="5778854" cy="228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r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1" y="3593817"/>
            <a:ext cx="3912732" cy="228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61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2"/>
          <p:cNvSpPr>
            <a:spLocks noGrp="1"/>
          </p:cNvSpPr>
          <p:nvPr>
            <p:ph type="title"/>
          </p:nvPr>
        </p:nvSpPr>
        <p:spPr>
          <a:xfrm>
            <a:off x="4962601" y="1905904"/>
            <a:ext cx="4133774" cy="3980545"/>
          </a:xfrm>
        </p:spPr>
        <p:txBody>
          <a:bodyPr>
            <a:normAutofit/>
          </a:bodyPr>
          <a:lstStyle/>
          <a:p>
            <a:r>
              <a:rPr lang="sv-SE" sz="3600" dirty="0" smtClean="0">
                <a:latin typeface="Stockholm Type Bold" pitchFamily="50" charset="0"/>
              </a:rPr>
              <a:t/>
            </a:r>
            <a:br>
              <a:rPr lang="sv-SE" sz="3600" dirty="0" smtClean="0">
                <a:latin typeface="Stockholm Type Bold" pitchFamily="50" charset="0"/>
              </a:rPr>
            </a:br>
            <a:r>
              <a:rPr lang="sv-SE" dirty="0" smtClean="0">
                <a:latin typeface="Stockholm Type Bold" pitchFamily="50" charset="0"/>
              </a:rPr>
              <a:t>City </a:t>
            </a:r>
            <a:r>
              <a:rPr lang="sv-SE" dirty="0" err="1" smtClean="0">
                <a:latin typeface="Stockholm Type Bold" pitchFamily="50" charset="0"/>
              </a:rPr>
              <a:t>of</a:t>
            </a:r>
            <a:r>
              <a:rPr lang="sv-SE" dirty="0" smtClean="0">
                <a:latin typeface="Stockholm Type Bold" pitchFamily="50" charset="0"/>
              </a:rPr>
              <a:t> Stockholm Chemicals Management </a:t>
            </a:r>
            <a:r>
              <a:rPr lang="sv-SE" dirty="0" err="1" smtClean="0">
                <a:latin typeface="Stockholm Type Bold" pitchFamily="50" charset="0"/>
              </a:rPr>
              <a:t>Strategy</a:t>
            </a:r>
            <a:r>
              <a:rPr lang="sv-SE" dirty="0" smtClean="0">
                <a:latin typeface="Stockholm Type Bold" pitchFamily="50" charset="0"/>
              </a:rPr>
              <a:t> </a:t>
            </a:r>
            <a:r>
              <a:rPr lang="sv-SE" sz="3600" dirty="0" smtClean="0">
                <a:latin typeface="Stockholm Type Bold" pitchFamily="50" charset="0"/>
              </a:rPr>
              <a:t/>
            </a:r>
            <a:br>
              <a:rPr lang="sv-SE" sz="3600" dirty="0" smtClean="0">
                <a:latin typeface="Stockholm Type Bold" pitchFamily="50" charset="0"/>
              </a:rPr>
            </a:br>
            <a:r>
              <a:rPr lang="sv-SE" sz="3600" dirty="0" smtClean="0">
                <a:latin typeface="Stockholm Type Bold" pitchFamily="50" charset="0"/>
              </a:rPr>
              <a:t/>
            </a:r>
            <a:br>
              <a:rPr lang="sv-SE" sz="3600" dirty="0" smtClean="0">
                <a:latin typeface="Stockholm Type Bold" pitchFamily="50" charset="0"/>
              </a:rPr>
            </a:br>
            <a:r>
              <a:rPr lang="sv-SE" sz="2000" dirty="0">
                <a:latin typeface="Stockholm Type Bold" pitchFamily="50" charset="0"/>
              </a:rPr>
              <a:t>For a non-</a:t>
            </a:r>
            <a:r>
              <a:rPr lang="sv-SE" sz="2000" dirty="0" err="1">
                <a:latin typeface="Stockholm Type Bold" pitchFamily="50" charset="0"/>
              </a:rPr>
              <a:t>toxic</a:t>
            </a:r>
            <a:r>
              <a:rPr lang="sv-SE" sz="2000" dirty="0">
                <a:latin typeface="Stockholm Type Bold" pitchFamily="50" charset="0"/>
              </a:rPr>
              <a:t> Stockholm 2030</a:t>
            </a:r>
            <a:br>
              <a:rPr lang="sv-SE" sz="2000" dirty="0">
                <a:latin typeface="Stockholm Type Bold" pitchFamily="50" charset="0"/>
              </a:rPr>
            </a:br>
            <a:r>
              <a:rPr lang="sv-SE" sz="2000" dirty="0" smtClean="0">
                <a:latin typeface="Stockholm Type Bold" pitchFamily="50" charset="0"/>
              </a:rPr>
              <a:t/>
            </a:r>
            <a:br>
              <a:rPr lang="sv-SE" sz="2000" dirty="0" smtClean="0">
                <a:latin typeface="Stockholm Type Bold" pitchFamily="50" charset="0"/>
              </a:rPr>
            </a:br>
            <a:endParaRPr lang="sv-SE" sz="3600" dirty="0">
              <a:latin typeface="Stockholm Type Bold" pitchFamily="50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Platshållare för bildnumm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sv-SE"/>
              <a:t>PAGE </a:t>
            </a:r>
            <a:fld id="{DC634FCC-7B9C-47F4-8EE7-A0B6A1669137}" type="slidenum">
              <a:rPr lang="sv-SE"/>
              <a:pPr/>
              <a:t>16</a:t>
            </a:fld>
            <a:endParaRPr lang="sv-SE"/>
          </a:p>
        </p:txBody>
      </p:sp>
      <p:sp>
        <p:nvSpPr>
          <p:cNvPr id="38916" name="Platshållare för sidfot 6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sv-SE"/>
              <a:t>THE CITY OF STOCKHOLM</a:t>
            </a: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19137"/>
            <a:ext cx="3886200" cy="868363"/>
          </a:xfrm>
        </p:spPr>
        <p:txBody>
          <a:bodyPr/>
          <a:lstStyle/>
          <a:p>
            <a:pPr eaLnBrk="1" hangingPunct="1"/>
            <a:r>
              <a:rPr lang="sv-SE" smtClean="0">
                <a:solidFill>
                  <a:srgbClr val="EF3D42"/>
                </a:solidFill>
              </a:rPr>
              <a:t>Congestion charges</a:t>
            </a:r>
          </a:p>
        </p:txBody>
      </p:sp>
      <p:sp>
        <p:nvSpPr>
          <p:cNvPr id="38918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2251076"/>
            <a:ext cx="3738562" cy="2473325"/>
          </a:xfrm>
        </p:spPr>
        <p:txBody>
          <a:bodyPr/>
          <a:lstStyle/>
          <a:p>
            <a:pPr eaLnBrk="1" hangingPunct="1"/>
            <a:r>
              <a:rPr lang="en-US" sz="2000" smtClean="0"/>
              <a:t>20 % decrease in traffic</a:t>
            </a:r>
          </a:p>
          <a:p>
            <a:pPr eaLnBrk="1" hangingPunct="1"/>
            <a:r>
              <a:rPr lang="en-US" sz="2000" smtClean="0"/>
              <a:t>10 – 14 % decrease of emissions</a:t>
            </a:r>
          </a:p>
          <a:p>
            <a:pPr eaLnBrk="1" hangingPunct="1"/>
            <a:r>
              <a:rPr lang="en-US" sz="2000" smtClean="0"/>
              <a:t>2 – 10 % better air quality</a:t>
            </a:r>
          </a:p>
          <a:p>
            <a:pPr eaLnBrk="1" hangingPunct="1"/>
            <a:r>
              <a:rPr lang="en-US" sz="2000" smtClean="0"/>
              <a:t>Less human exposure</a:t>
            </a:r>
          </a:p>
          <a:p>
            <a:pPr eaLnBrk="1" hangingPunct="1"/>
            <a:r>
              <a:rPr lang="en-US" sz="2000" smtClean="0"/>
              <a:t>From huge opposition to broad majority in favor</a:t>
            </a:r>
          </a:p>
        </p:txBody>
      </p:sp>
      <p:sp>
        <p:nvSpPr>
          <p:cNvPr id="38919" name="Rectangle 8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GB" sz="2000" dirty="0" smtClean="0"/>
          </a:p>
        </p:txBody>
      </p:sp>
      <p:pic>
        <p:nvPicPr>
          <p:cNvPr id="38920" name="Picture 9" descr="Bild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16066"/>
            <a:ext cx="4248150" cy="382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0" descr="Vägmärke betal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9317" y="0"/>
            <a:ext cx="19446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Platshållare för bildnumm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sv-SE"/>
              <a:t>PAGE </a:t>
            </a:r>
            <a:fld id="{FA6D0173-7DAD-4765-85DD-790B9B2BC825}" type="slidenum">
              <a:rPr lang="sv-SE"/>
              <a:pPr/>
              <a:t>17</a:t>
            </a:fld>
            <a:endParaRPr lang="sv-SE"/>
          </a:p>
        </p:txBody>
      </p:sp>
      <p:sp>
        <p:nvSpPr>
          <p:cNvPr id="39940" name="Platshållare för sidfot 3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sv-SE"/>
              <a:t>THE CITY OF STOCKHOLM</a:t>
            </a:r>
          </a:p>
        </p:txBody>
      </p:sp>
      <p:pic>
        <p:nvPicPr>
          <p:cNvPr id="39941" name="Picture 2" descr="060104-metro kopie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7" y="161927"/>
            <a:ext cx="6912247" cy="57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784604"/>
              </p:ext>
            </p:extLst>
          </p:nvPr>
        </p:nvGraphicFramePr>
        <p:xfrm>
          <a:off x="0" y="25011"/>
          <a:ext cx="9147368" cy="5898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039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PAGE </a:t>
            </a:r>
            <a:fld id="{0E89F8F3-C9C2-4FCA-BA6A-810928078DB1}" type="slidenum">
              <a:rPr lang="sv-SE" smtClean="0"/>
              <a:pPr>
                <a:defRPr/>
              </a:pPr>
              <a:t>19</a:t>
            </a:fld>
            <a:endParaRPr lang="sv-SE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THE CITY OF STOCKHOLM</a:t>
            </a:r>
            <a:endParaRPr lang="sv-S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2221" cy="596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3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Piperska muren</a:t>
            </a:r>
            <a:br>
              <a:rPr lang="sv-SE" dirty="0" smtClean="0"/>
            </a:br>
            <a:r>
              <a:rPr lang="sv-SE" dirty="0" smtClean="0"/>
              <a:t>1695 Summer house for earl Carl Piper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20EE20-ED02-45D8-930E-B3CDFB32F864}" type="datetime1">
              <a:rPr lang="en-GB" smtClean="0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PAGE </a:t>
            </a:r>
            <a:fld id="{76ECD71F-C7E2-4B1A-9040-E2CF75E10617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THE CITY OF STOCKHOLM</a:t>
            </a:r>
            <a:endParaRPr lang="sv-SE"/>
          </a:p>
        </p:txBody>
      </p:sp>
      <p:sp>
        <p:nvSpPr>
          <p:cNvPr id="7" name="AutoShape 2" descr="data:image/jpeg;base64,/9j/4AAQSkZJRgABAQAAAQABAAD/2wCEAAkGBxQTEhQUExQWFhUVFxwbGRgXGBkdGhseGh0cGRobGhwbHCghHxonGx0aIjIhJikrLi4uHiAzODMsNygtLisBCgoKDg0OGxAQGzQkICQsLCwsLDQvLCw0LCwsLCwsLCwsLCwsLCwsLCwsLCwsLCwsLCwsLCwsLCwsLCwsLCwsLP/AABEIALgBEwMBIgACEQEDEQH/xAAcAAABBQEBAQAAAAAAAAAAAAAFAAIDBAYBBwj/xABFEAABAgQDBQYDBQYDCAMBAAABAhEAAyExBBJBBSJRYXEGEzKBkaGxwfAUQlLR4QcVIzNy8UPC0hZTYoKDkpOyc6LiNP/EABkBAAMBAQEAAAAAAAAAAAAAAAABAgMEBf/EAC4RAAICAgIBAgQFBAMAAAAAAAABAhEDEiExURNBImGB8AQUcZGhUrHR4SMyQv/aAAwDAQACEQMRAD8AyexdkzJ5H2eXnUGKkhvC9S5Zq0uDUCsavs99nSAiYCiZPPdH7iFIzDOFrd0zUlIY5RdILg0E9h8YmUjEypxaXOlAqUEklBQrMmgqQqxqNI3uJ2IraWGw02UJRKQc6phKJhXlCFKWUJU7hKVXH3b2jHDV2nyYyjaLeA2dOWO9mYKRNnHFEZsyKSgzKJSakGgdywDjj6BAfs9sRGFSlKEJBUgd4pNitIAJ86nhSDEbtmkY0hQoUVNo1QsM+6WA1JBaEygZtqSMYFSUTSgS1ArISS5uEguKcWfhoYZszYEyTOQsTR3YSQtABAUpmSshyMzU6NwhdldjnDpmFXimlJUBYFKRLZ9aJeNApTB4NgohnYRK6KAI4cL1p1ivs2a5mIoEy1ZU/rCwe0RMUwQsHVxQX1tw9YD7amT5XeLk5UKVqtLpv/w6ta/SBNMGmaYR2Mt2M2/MnyR3gUtYWpK1gJSAQTQJoSwbT1jUwMBQoUKABQoUAe022BKGVK0iYQ4SQTRxWlNDcjWATdKw9A7FbTEtW+QhIP3iHVZsoBc1PtGYnbX3comqVMyuSVslIyg5ncB3N3IvSkVcLtSYtpgQJhoASpWlWIzXcDQu1NHxllSFsatO2h3uQhgwJehS4qFDRj8YuSMelRAGvs9n58o88nYxTk53UQykpDcLvWlRX3eCWE2gpCStTd2ohIVusSKWOmnnGP5h266QJm7SoGxtHYzHZ7F76yVUJ3swsG3WNG83jSy5gUHFo6MWVZFaGdAjsKFGgxRFNJDZUvzJZrcjEsUsXtWVLmS5S1NMm+BLFy1+UAVZKUHNmFaWJIqLUb6pHZpOW5QW+6MxD8Axf0jmJx0uX41pT1IB9Lxj0dr1JmzColSHORKQkUcsSTWzQnJLsuGKUujZSUVVS5oXckMKmlKvSJowWL7bTCNxKUdd4/Ie0Z3avaCcsHPNWxFQ7BugYe0T6ib4NPy8krfBrNqdsyjFjDslKe8yqWcyiwbMaMBTrFvFdtZCAwCl8MoYeeZiPePNJCizmhag4C/rx/SOTCdf7wpT9kbx/Dxq2HNq9spilhcsCUE5iUJIUVFTAKU4FgGFr8IyO1tsYif3RUqYRmBAJIAUqlEAABsw0sIfPxKEk2DsMxZqX14P9GK37zTmdIUpnAYO73Og5X4xKcn2xaQS4r7/AFCMuUlIALEgXcj4Qopd9PNRh5nmP0hRX0HcPID2bjghYWiikrDZWBQQXBBJoNLHpHpfY/FKnCassFqUCpMtMtKAl650IZTcCdeLkx5nsHAKmLzIBZJBUXYi1R8aR7F2d233BSFJUUCWEscpWCksCFMCUtYFRaMIwlLo4YUuWXcPtCchSQhalEvRWYpLaDMXFwHLM0XBtOZLVm70KllRbO7EVtwY0Ng4igrbgWVpBElDDIrKSXBq7AlL8ucV8FtIkb2XdoszCCVvzXVgADQ3bhTXVxXuNtXwbnAYoTUBY15v9cY7PvQOafFvzips3GSSoy5bDKAaEMaC1envE5Wp1MDcAe35xp7cgPQpgXsCT6qV8op4zbSUqCUgrLhyLAdePtGX7Z40HcSoukqdL0JzFqPWjhxzcUgRgMWvOApJIbxcHvpVgRbXg5jmyfiHB8IGaSVthUtKzKQlRK1EZiQL8AHGtaxAntDNmTZRXKKAgLKmWMqi6QkBjWj3EVMOsKK1oN67xNKDMC1Io42WoKBSSUqDpqNasK1I+FaQofiXJVQjVYbaktM10IShCmzAJq4BD01sPSCJ2ukJTvJUSoJuU3NSxjz+RNWVABvCDdwHe5s9IL4cuFZgSQNDY1Z40jld0wN2lYNiD0MNM5OYIfeIduQo8YCRgpqZUxSlKM0qJl5UmWnIQMqSzsxetTWFs3EzwlC5k1XfCXlWC7Jq+6VBlPxEdPHsw58HocBe1MmV3KlzDlygsQwJcEZHOhLFuQgfsTaAlJKGqfDWjgRU7R4gzEgzUslNUpqQ4FSpqGnNozyT0VjUduDK4hCpi1JBDBIKipmDAMMxtV9BrxjktS6Se9yEFQSN3LWoZQIZw4YsbcYs4+ZnVMJYMrRLClNHq5ETbMwJXNA+6kjN94mu9lSxe/k8ebJyUhalXDqPdZQhClFJykpGYOa1u4AHFnh+EBmhKTuKSpIGgJFBoAqtSXcNo5g3Nkp7vMAAUMCxCCCM0tWY3Ks4DjNqOMZ3FLQkElZXvJAbmApeUgmr05ecXNyXBUkvYNScL3Siy0EglwhQLZeJYPSrm3lGjkbbloyOtZBGrE+3x+hiFYpypcsAoVVCf+YAA5rsrWr8axZweIKXlTjlWVeGuhtLBvYsBd6RlHLODepLPQxtOWEZ1rShPFRYe7V5RnsP2yBMwqSMgU0vKC6wCd5ybENp6xjduYMmaJilHu1AMFUIOqGNufnEEzFAX8qN6O0d8MrlBNHVhwxatmxxfbZX+GhKeZJP5RndobWXNUFrU6gGBoGHANAxMxSiyJaleR/Qe8WTsrE0zJSh7VHuGJ94Tcn2zpjGEHwiJUwmtYjM0WcPwdz7PBnB9llLRnXN40SjMKf1kw3D7LkJUnvVkpeoWtk+jgCDXr5j9Vc17ADEYtKXd6aFk+yiKQPm4la5iQmUpYZ6As/MmgADesa3bm0MEiWUyu7O6qktL3FKgH4xk9n9qUJUskOCtWWotlCR5uDGqi42qOeeVSSZclbPxsz/AA0ykli61B2VZgkk+ojh7PTScqlqNasyQRqRqa8QBEiu1U5TCVI0AfKr7vO0RfaMapJVVD8WHwc+0KeqdJmcZZJL4kyTB9mZaUlcxiciVIdRDFQsSGc+1YOIn4aQlgZaWFcrfKM3I2FOWxUpgC1Qbs54G3KLsvswj7ylH0Huz+8LLPHwnf3+pOHHPlrktTO0mHfxH0/WFAXGYDKspSkFIs5WTatc41hRpGFpNRJlkSbTkUOx6xKFXUpYdkqSQw5E87vrGql7RSbhY6oP+V4wuFy5wuWVIyAZczFRZqukM76MzR7Zsrs/IK0oUk50y+8IKiQrvSakgguClQYkitOWOLI06RkujJjGS9VAf1U/9m1i1LIVVJBHKt+nONPtjYciWUtJUrM75VKozNRjd4jw/Y6ROQFspLvRQSWYkcI6PU5qitOLM4U/XsYeJi0+FSgDwUR8DF3amwJOHUEmepO64AE1mf8A4KCukWsD2eWofzCQpIUneSSAS77yD6fCH6i6Fo+zPz5JKQlDJa7gkG9WBDafRivhsMJSCuYWUVF8mc0IAFGtQ8WzRq/9n97KJ28KM8ono1DHV9mposX6o/KZB/xvhr+Baszf2+WZajLWHoGSySHIHAG3zi6El0VJCC7F+AsQQ1HibF9k1LLrlpJBBBCVpLguC4vXjE8zBzQ25LDcFMfdIifTxdJCSZSmqStlIy1q4JJetza2WjO78YMYCRLSN9eUKD+E+zP78DrFCZJX/u1dRl/1WjmZTAFC2D6O3HwuYXowu0Pk2MrFSloQBMQMpBILaC1bVasBdr4sqxndpmDIJAWyQhQcrKXLitBApMwC+Yf1JUPiBHROQ4IKMw13czap6cuQa0aaINjX4jY8pX3GLiooedoyO1sVKEtKJ63UkH+WbFgRcu9Ryd4sKxiwkstaQ34iesBUdyJgmEhwghlGjANSunDn5xz5Yey4LUxm0MRkmTt1klRDqBdTkuz0qPV9WijJC9xcl0TCASoVBuC6CGbKbDrBXEbfloVMSlIzZ1i7OQSHBN66aQARiyHS6uADUvY8Qxt0jhywpktryGsXPXNzd4SiVMUFljRwAFUUKVClU1UeEUV4hUt0d2FAMoHxC7E5qs4BoaxPh8VlAotYRvFieY6kOfa0T7VwpxMsBKigqSx0SXF7DlozKiHO38QXfIGThlLUohaJaFJG67JTUVCfxboMHMds9E1MvPNGdBO8MocuKMeYPrygdLny5CTmoUlSXSN53uSqr2LE15x3GzJc3u8oKVuKklLsWseWh0e7NEvK7XFUFhqXsuSkvNXnKySCVqyl6sAC3lWgilhtqYWSo/wzZqICS/VZEPTj1olMoEl6nLmCkJBcqYs+UAO9aaR2UlAdaZSFFR8RCXalR5E+kdWDJK9ZLo3UpNNMpze0bqeVKcO4qSf/AKJI94jxO1cVNsjL0SB7rUeHCCE9DoWkMCUkDqRS0SzZgJpZh7ACN9/h4NtPi59kBxhcWtJBmkJFCO8VrVilASNfeI5PZ5L5pk3KKVCU6kAVU5uRrBrvaKHEg9GADW5P5xGtlBiHBbUixChYg3Agc+VzwJY3q+OQJO2TJMsKAWQVJ8Sj+MJNLcYlm4GXLw80oSEkFdUgAjfIDNFvGSwmWlIDALQw4b6YdLxCUSlKX4QpRNCbrOgBJjKb/uaJcV8gb2VBPeZi7Zev3nEGsSg92QHNLC8MwuLSsHJYcm46XFtYWMxGRClBOYhmAo5JYD3jNt73QQjrCrJu+KiXQUuomuXgALEnSOKiCRNUfEAm4becEcykQ8qh5pScvi7DDGKjUeinMwLknMKl/CPzhRLhAFJJUtT5lijMwUoD7vACFHXGGelUvv8AY455MGzuP3+5g+zSwQN3Mc1VCrClAnKa86601j1jD9tSAlkyt1ISCe8CqaEmWGEeJ7AXknJLhNcwKnyAioBABoSBTm0ep9hpM3EYictYQtgHSsLSGcv3bUTYXT6VjGDcXwuyINNUy/tTtAMRk7wykZM3gWlT5gw8ZSzebvBbY/atKEJllBUw8SVy6kl7ZqQV2nsGSmVMUiWnMlCil3ZwCQ9QWfmI89TPJyGZhZDKKXyqNMzc1cY2bad0aqKkqRpNs4/7RMStKcoCWyrCSXd7uQzQZw3aGUFAFMwZUM/dqILFqZQesRL7C4bRLeQ/KMBiJiUJWr7HMCUEgq7ylCR+AXanGDlO6ClJUmbrBZ5uKXNQhJShQupQUQRShoC73EH/ALedZUzyyH/NGdldmpASMxKcwSC+Uk0A1B/WM7tnFSsLMXL7vFJCDdHdsaOCMqxQiEm10DinwazYgVLmHOiZ4SLhTbxVZIexFf7wSxW1EFC8hVmylmQol26NGWVsZQGZM6cHD/zJg0fRcZ/C9o8OFql/bZqVAlJBRPUyny5dddbQKTSG4ps9H2OBMQorGYhTbyADYFrRW2IoKWoEIbe8IINFlI0GkZufKmJUrfSrLdUxLmwU4IYs0VMBt7vlJRJmYZa6kBHeIVqSd1YPEw76snV80azb2DlpCTkBJe5XokmjGlorbQ2HITJVMBmDKkEgTWFWo5cawH2rteaEAT0yctUgqmqTcEHeJd2fWIJm3FzpS0dylaFMCqXPCvCQWfLe0JyQtGR47DgS0mVUqO6FEHlw8VQae8BEbOmhe8SCLCyuIAGmkFzt9SJQlDDq3UqSC8tRTmrSzVY20iLYkhc8TFNOzIS5UthQcC99aDzrXmlC2TKFMfNlvNmJMs1mKN2J3i3lygTtDCqkEUTkWApJCgS7ZVBqs2VL0uecXMdj0S50wBdBMVUDXQHVgxFxAjG46ZMG7lOVKnLlLh0B0vQl0g8TW5iEnbMi8mcpEySwSlORZOUOWJQWJ0cV0tBrCy0TK3cEOKlPB0u7OTfprHnyNo5VBQo1GepJrZ+IHrB7Ze0ZsxyU5QskoYZSneprWx8jwiHjb5KXIfw+x0lIJGZRBbO4rXdq+Uu9veKuPwcrugUpDpJDgEM6SfalYuyZxGZQJzXUkndNQSRSj26wKxs0pSAFKKSdSXtbp83jTHt0zaF3TQSwiylKQ5JYhyxe4Lv0f0iPFYnLlo+YgdKpTwP4vaISU5gfvM1y7AnR2uTVo5PUkgBWUvZ2u4s+r5fNo3SjfR01Knz7lnOGfQN7kD5w3vkq3kuEkOHZ/aKqVZKhmHHo35RVG1knqbAO1flzhWtfmDdZOX7BJc7fKWUzO5ScrjLYtz48eEOz+dU0drKB1IilLxIPVnZj0hyZz2qXAYNrTjFX8S4F8OjTZBKSpEiUhfiBlg1eoUHq5+MPmoK5BSlnJcPbxvFefiwUpJBG8kkFnH3jalIr/vYJl7pBUGvrWtuUZZHyNSglV+xf2NhFSgoKNzSv6RaxqM6Cl2di/Qg/KAY2yTLUSoZtGDWZ7kwKx3aIqtuj2vGdSbE80Io1GClFL7wILtQi5c6mLCl0jF7P20oEOrMAKA6XESY7bxNjxprQX+IgcZN8jj+Ii0aeVjSkMlagHNinUvrzhRgpG0U5Q+d+RS3uY5GtZPJh6sP6V9/Qr7GlqJTMIdCHdP4hoG10jZy9qSVAvJ7tRYgpcEOCpnHEU5tagIxOBEzPLLkpIYgtQhNRUNxZ4PBa0yiKMVMRZyRmcl9OtIznHk5DZz/2hTilJKFZVAaAulQFSbWI1eB+B25JUZaRKQCGoKZQlmBGgFOXtADCLSEqS7gjMkMKKSyHAejuGHAuYt7JYTAgKYumiQxNNUqsLCgHW8S183+7J3lfZ7fsjagmy8xZJ4H9YyW1dm91s2cmVULWorYElRUSq2m+RFzC7aOHQXCCkOVEuDpwHWsX9oYpMnBTFqCGegJYEuBdjvX00jrw5N4rzR0RfAk4hQMsp3t5L9NddIx/bDDErnqIJdRq1GrltcZcsFdl7WTOCWSEMMzpL6qS+mqT7Rc2xtUSgjMhEwqQ5JLFyVAtukacX+MaRfBTauy1i5yu5SgI7xJDG7MzsSEn3Yc48Vx5X9qmEpAH2lWV0Jc79C7PZqx6UrtIAJbYcOsFgVUoSHJyWsawCX2TCld4rEFUwqC1ZE7rkuQlz4X+UQ02dGLJBNts1uOQAFcws61JBJjzb9nT/aJalUosNlA+5yALRucdtbIp1SQafjCakWYp5xT/AHtLK2TJGYFiywS/TIC8VXBippMsdrv5SSSP5gFqHdVx8oZ2XlgSJhJH8wsG/wCFNeUcPaBJzIOGUpIUQD3h45XICRSBadrpKVlKZksJZbCYkgjMlIZm46whJq7B+NmLViykiWUiemyBmABQTvDn7QV2jjw6Ed4QCUukFgoF0sWu3PlDF4rDKBV3UxKwkqKwUHMwdSiXBZufrAXGTJZm4cS1sSuVmBN1KUGSlnplZ3tzemWRuTpESbXCB+MxJM6eRmIVMUSwtvctLXgzjOzfd92pMwZZssKToH4NV2pV6giAGMlrkzVLJGWZMmKLEUBWbvQneFOYF413aXHBez8FMAJTlzFYowKQAm1yUuRSw4xEo3bRm1XYGT2cl5gUrOZQsoBQJOh9ufOCOzUNVZMrKlikuQCGqCTwep9TADY20A5JJyMCwNdObv8ApFTaO2plQlQyVAz5jTyeukRDbbkcJ0+TeYrD9wVTEqeXMIKXNQFVSDpXlwq0B8TMAQlgwzUtyGkQbdnEbNkJDjKJW8zF8jE1saANwIjO4LaJICSXqPiD8BHUzRZEmrNpmBUlT2SzNzJd3+USrUCA70L+6T/l94BKxSswI8OQg1HielHe0PnbaKTLARRamJJYhyBpfWCnf0OnaFP9SxtTFFBN8qktS+nHyjOYec6iAXAbmehqLng8WO0k9RSQgkC55tWB2y5Dy1TCSVJDptXdsXDtp5xKi6M585ODRGZlBWfEsM+nFg1B0rEOFxpC2RVrlzrdvhF8LJwcoqTlVMVMUxJU28QGch0hOVuvOM3hZZM1aBQJcg0qGsQ4F6XgljbkQ/8AraXBb2ziyD5i1WYMBeBkiYcoWoHI7BTFnvexLaQQ2pI/hJoVLSAFEngkg2PHrBqZs5H7olFSUuHNRUFSmzAvcc6UrDjit0RJNOzN4ucopuWDNR+uulIELUDlHE/lp83jWnYyVYGWtKil1KSaGrAAG7UUCPPkIzON2TkyNMool8woGSSPXKztqINNXQ6bjaQyXik0FhYqYlh0PHl/aPErzmlgK256QtkSe9dRJTlNwN7U09dYKY7ZyUYBEwpJmqmKZTigBCWUwdmBZNnJPAQ1C3wJ3VgYzBogt9VtCgYZx4H3hQ9SeQ3s/a0xChMQ2YFw4BbTpxozHnHoOxO1CpiMixL7xQ3FTEpSg3JEwghuAYF9YwnZXZ4nFKMp3ioJObKFEB8oUQQ9U05jjGnx3YPGZR3ciaG+6a/XlSMJY3O0nRKbXRr8NjFKl94ZchLEhQo6SCx+8xDhwRyiD98Ieok+nr96IcDsTFiQlKsNMCsjEZdWNPVg+rxgNr4NUiZkxUtclShmAYChJAIFaOD6RgsWT3bDeR6WNryz/uK6kj5qeN7jNnibhwCzpGYON12esfOuCkScwWFFeUgtmABYux3XaN3O/avjEhk4aQQA3iWfUOI3xJRtN39/qPezabDkqM1IKJfGgsA5elL16mLO3ML3aUfy1AOCSgG5Js9Kk+ceWyO2uKAC8slIFKpKgPImI9r/ALQpwlqCzKUp91AlJSH0JykKYPCV+nrzfke7NxOxVGGQafyxTpvQ5W1BlCTvKF1FIPKlY8iH7RMT+GR/41f64kR+0PEt/Lw//jU/uuMvy03JNvr5i3n5PUBtNJqyLapH5xTn7ZlgvkTmGrB+F3ePOv8Ab/FH7uGH/QSfi8SSO2WKWa9wf+hLB+EaenNdths/JrMX2pljwy5WahcygeBNMwc83jk7tXkRLUqXIUmYDTuPwnX+N0MZXF9q5nCUf+mB8DFDF9rMRMASoy2SSwTLSm9KlLE2FyYai35GpPybZPbySC/2eVUEUkoZiGI8VQeBiKR22kpdpQAJfKJcoJBp4QLWjJbO2qtZZWQGlCh7niX+EFFT5YJzIlEFJZ5SDvAs5DOBbhGWXFGfErYt2vc1uyO1eHnTpcsSwFrUAAZaVAuXNRZg5c6cWj0TH4UIwpUgJGWoZIYVYnKKNUks0eD4XFmWorTllEAHcSgKY6As4fnHJ/bPGndRipwS1AFUaKxYYRi4pd/MPUfuejbS24pCFKUJSkBnDFzUCxpAGftTDTZksCWyiUjgCVGxCGBIducCNhGdMfvpqstCz3vQ05O3SLuJ2pKQVBChnBysDUGmidaj1jnj+GjB/D/di3b7Nft3Z2fDzUKSFISgHJmBJKGysjMCo7g83vHmKJaUn/8AmyEWcKDcKE9fWCM/tBmSaqLC4JL1e/tAfbe2kzphmeF0gN0DH1IeOmTcpdV9WNyLSpzndSsdC4ju1V5u7KEzwUJHiTRxqG+ejQIwmyZuNChJWjcZwsqDvZmSeHwhy+yeLRog/wBK/wAwI0Tr/wBBs/JalKmzSElKt/dzKSWDlnLaDUwW7RKVLxCZYJmZ5csfwwGoMgzKtmZIJPSM0dn41NkzfJX/AOojX9rRcTfNzFLv/YJyPRe0iZKES5cublWhKUhwSCnmSWdzfmYxeNlzSopQCouQSkguxCqBgRUNc2gJMx00XcdUD/THE7WmA+Jj0HSrQNZXJyT+hWzqjZbQBfJnSoFAAKSkbxvfTX5wXx20pYwUmSJoC0ID3G9cgpLA11B5x5sdpE3CS3X5Khytpk0UlJ+tHeFWXq/4D1GbnEbUR9nlyUl54U5BtvOdLCvwgPiFTvvpQkChOb8Qs2paM9h9qZTmCd67uHrT8MPTtamU5m4EvzvcHnCay2uhrI0XkzVSSsAJUCp3BbgCGMHcbMlLwUtCFPMUQtQOYAfiqzEBmobh4yQx6RYr6V+ShE69rktmWogPQi/ImpbSK2yR6QvUb7HztnKzGnoFQokR2hUAwWnzQ/8AkhRlvn/pX8/4NN4/aNd+zDZUxJXPRMMspVbK6VMnobLyvTShePTx2jUhAzupbOcqgByG8Cba6x4hsDaRUO7UpaCnw5AGNA7uzWBcPaDcrHZSGWsvqVKL8aO3CsdUJc88GN0bnGdv1pJ3V9HT8cseaftI26rGzZcwIKe7QUF1Zia5gbCzmL2InlR3m+EC8XKcs0dLxpojYyCZzcjF2RtVYucw539Ymx+AB5NAqfIUk8RxEYyx+SqTD8jaqDy62huI2eiaczq/5SDYMLgxnM8TycQpPhJHSMnia5iyda6DcvYEs3WtPVv9MWpXZNBdpxb65QNw+2lJuAebQRw+2c1Asp5Fh8Ixk8qByki3I7GIP+MSeAI/KL+F7DBNVTFpHFx/pgcjEkWU/N/nD040k7znpX5/OM/Um/cW7DiexeB+/ilDkVj5IixI7H7LRU4hSz/WofADWAYnA2f0juekJOfkfqPwHF7F2UAQEzVD/wCSa1P+cQkYHZYAeVOLV8a9es2AgmxPKSpXhSSeQPygbl5H6j+0G04HZVT9mmF75l39ZkRLkbKo2CVSxcfMmB/2Saby1eYPxaGqwkwB2p1/KFv8/wCQ9RhYYnBjwYdaW0Ckj/LxiCdtaWlTow9rOoE/CBXdqPCOiQrgPaF9RrJLyP7QdoVTpCpQk5X1dOhf8IN4wc7BTfwv5iN0uR/T6iIkpANUjyIHyMbQmo9Ibnt7ArsftHE4QzChHjABoDavzMaIdqpsw/xAT18PtFVRT/b+0MEsXb2ERKSk7aFsqCC9qlX3UDpX4mIlYs8vJoqFcOE4AVI9oikSTfaDYj2ERqCTdKSOYH5QxGKlfeWryTT/ANojmYyXpmPpAI5MwEk3lI/7YgmbHkH/AAx5OPnCXjk6P5xH+8UB8yvSsUtvZhbErYGHJ+8PP9YgV2Yl6KmdaflF/C7QkKLAzFE6UAbWwrrBmVg5ZBZCmqzl7efWrVbrBvkXkq2ZJfZgaTSBzSD8xFab2bW2YTAUuwUQQHFWfi2kbDG4SWht0Oa3PAkcKmBWM3VEC4qCBc8PVvKLjkyMFZnDsCboUt1PyEdg5LkrIBMxT8n9IUabzHyD9kgqYEhJZgolswejcxY8hBzBoWRVwQ9G0+f5QO2HOSU5d0KYHezAGrbuUO8anDokNmzkk1ZKS9BqT5UjaFN2+wSBkjMpJdgQWIbUdW0hTJA+vl6wb72QBSXNqeISPpusVFT3JATk1If5j8o6IsVAPEYfl5/C8DMRhtB8xGjnqSaFyeZpw4fKKM/Dan8+jNFdh0ZfF7O4X5WgbMQUmvrGqnymqXPGhiquTxAPVz7RDiOwAFwiYuYnB3KTXX6aKCgR4hEUMnkz1JsT7xfw+1zTN5/nAkKjrxEoRl2hNJmiRjEKFzyf39ouSZgdxT1jJDSJ5GJUnX1jGWDwyHDwbPDYpIO+9QKCh9YmmY8DwrWBzJ+UZKVtPiK8RSLqMYlVj8P1jF4pJ8i5QdGJzfeJ847LB0eAysTwbNo711tDRi93ea+h+EGvAWGjM5h44Vg6/GBEvbCUks3ubR1XaBRoH4U9tYWkvABjvGuR7Q3vAbF9YrS5yikrWkAULmrC7kE8/eJ9n5lBRzAEOwDjMT4Wrw6X5GJcZDpjlhfFhyBenlFLEYzKS6i8T4vajZBnNQCXcFwkCrB+J6jlGc2lPK1FT0c+nU1i8eOT7Hqy8vaaQKknjEMzaQFga/XGBaZf11p5xKtNtW/tG6xRQaotfvJRYAD3+q3hisWTdRDhw1qP84kwmHY7zhqGwvQGpDgFtREe0VWT4WskOz6noeUUoxvodIpmYokuT5mJcNhio8OvnDcNLJqzhvrSCOz0hcyXLTcmoDWoSDWmsW+Bmg7P4D+IGFLDUhI3XoKFzzoawXl40ywsqGU1UwoyRuk1DPQqdzcGhvXH2gBBkSFl6HMnuxQWBWxS6mrZhVnBhkzZOMOZUxXdklgkFUwgC9QqinysbU5Riw0kxmPxZI7x6ANY0opV+Ab2PMQHkbRQFvMWlzRyUltONm+rxqsL2VJQUqqnK28qjXIAYEl3PmWEcw3ZKWlwiYEkVUEZQGajvqK3PSBJGixP3McvbykkhAzJBoQVAHmwpCjWp2Spg66twjkXqvA9TF4XMQCA1yKBv1/tBzDzDQsEmju1eUAcLPYMp6f34wXlzHS7/wDcR8qeUNJbWYoIjFKOpBF974/lWJJWLUwANLG1fl9CBhm6uacK8OVeGsSpm2CQWPXnRr1+uEdBQSCQpVSAeL2+qcYerDIbxoL11cPZgLwMXMcgPRnvUvxqOFusMkrBL5iLWfyYG/CBgh0+WHdurFvlfnFRUp3FeVaC991zb84KokyyXzr4WSA3184gx+HQG7sk/XBuvT1hWOgNNlMLUf4f3ilPw79YKKJBPMW15VIiCalmOooxdj14wMQDm4Ag7vp0iqaXjQlA1ApX69orzMNmLsPRmhNDBAMdES4jBFLtVuBEVwr1iRNEoGsIH61hgMdBgETGcWIJpa1fI38o6mutDHJQc3t0BF+MSqR4XfUuK8hW0SIZYcfm8Fti4QE51DdBDsCTV2ZgeB0inh9mrOe5SEvrra1iS49eEadeB/hJCUJCiliFIQoOsodg27b4cDGc5LoTZWmTGUUJK2LuKMyWCzZ6IFanXpFrESTLkEufHlFE7ulszuEsnRidYhw0mSxSsqTNlgrIyBI8JCgsBNA+YNq9mLQHx2PClkJKmWoHeLlTUzEHwkta3OIUbDkgzZ1UJoQ9yz3tpf0iLFSCFGlzTWmleBFYsCelBKQklViAnMKuCL0LtxHRhFPFJmrJOXKOjUozhzyjaKKSbOKVRhy15e8S7NUkKUSWKdCwtyPBrRf2bgpSg8xaszUykB9AK29CIJy8Gh80oIl7rEu7il2FyznnA37FqBn8TiVKAypA33BTQA6gUcJ+uMVihSjvHLepDnVh52jRzJ5CcoWWSHY5QDVRN9RQca0iHCYmWVgzZWdOoBIPFxS96aw1wPVA3ASEpqV+E2NB1oPnGgwU2QHUwzamXf1IBb5RTxE6UZoEpHd11OZSdHYAE9GMOnTEozlJUVq++2UG9WZik8xTrCaspcBj/aNvCtajffAY9DdqQh2snN4hR6MRemhoW9ozc6eSEpzEITZLlhxIDkXrSFJn5ah3P9TXHP3eK1QtmaZfaVZqqhFqqIL+YFOsRp2kCFFQQWZgA+apcHKGetOtxAKZilhRKlkvcgguGY1B1FL9Yk78+IXDF3L3pQ01ApygpBbDadsTBZI/8aPmoQoApxnXyAb3rCiqFYOwCg7qHI0L/wB4NSphFdLO6SaX6UMB8OgUTnNaM9Pg7covFLAPccqG/t0iF2ZonmTiVO1a1LClNBUw9JILGp9vjaoGmnOK9db19/SjfAxPKlAvUX4l6jSkalHTOBPhClMX92ar68Ile70Nyfj5H6tEISpL1FAb9dHvwaOzH1L6s7WB04wAPKgyiVNvPqQ/PUU5VhsxYdiW5vpW4GsNTIJNnJdx1sbdYty9jrJcACrVNSfegvABUCGcPcMK8bxWK2oXNb0ty8oIT8EU0UbszA+d6jr9Cv8AZqO6jeldGt9aQAVZyndnZrqZ/Y3iF2DXP0eEWVymI6X5EO4oeUNm4fKaELDgtp0046fKAColYYuPa3veK87BPwf4ReMsKLlkg8EnLpoNaGkL7KrQKOlAePDS0IAEuSREYUY0Q2bMLsgnSxYdYYrYC6Agg8wa8QBxEJjoDIUAl6cGer8Wbww9OIWScr0DkgE0oHPAc402G7G5i+ZRACS/dsN56F1cAdYs/uhGHm5sji6d41Y1DK5c+F3jNyQ1jvsr7J2gJYK11ayUKBzMCoIBSGSagi4Z6bsdweHxKJW5LQnRiSGFsoCVZjS7mpe9I2GD2vLCSkGVLJOkt2IryHAU5tFfGbRkLDzJhWeAQRxD1pws976Rmr8FelFdmAVLWtSu8mOFMFKatKMIMbM2bh0AmYkTaDxLbKLmgoRy48NSXcZlPLQRxKmJtlc8DY31aKknCKlgjKtI1JSNdBwH56RUrrgaSQSlSsOQAvJLBcukgAV5XLBq3ra8RzsHhXH8VybgOtndmKQCLM9rkxFKwpTnQywKJLAKSbEVDpNXMXJmDKUlQQuXUUytza39R5w1Gguyp/s675ZktKVDxKl1DGtS3D5c4pTdjoQSkrzHkFNZ2o1bHlFzaGy8QjJnCwlbqSolJSXNaAli7O494r4bET0oUArMGDulKgSXAKXDOWIcVpyil1wxcA8SiCkJzA0ZgqhPWta0jolh95QGYsXAB1qHdtLekIS17wWl90/Cpf18+ZiaXII8ScqgLKLAigAF3LV50OkMXsRlaTLyqWaneCEhmS2V3Iq5JsdXaK85dHS7JNElTkcXLAeYgorGyilJBWlYLglQIQysqkjKkKqxIq0QTFS3z5CqWonMHINTpcOHNHZ+MJPyFFJBKylKU71mAdzc0qX5VjkjKC0zMADXLQ/0sr9YvydsS0IKUyUl3ylaagv+JMy3PlFGZiASFMUtqWJ1u9DwilYmcE4gnIxSbOEk3odRm6QxQNXSfSju9dHhTpxc7+atCEkOBwBtV/lHDPJHIcWpZ9HikJnFKU9FEjRzX4wo7MxUt6S1DkJob3lH4woOQKeHO/SoGtG99YISpxIvVRZmqRx8vrhAtKFJDpPp9cIJYPDlSVqCVFKaklqM3Fxr5RCSshFhJtc71yH1OrnkGiSVNajFuGotWpGvWKspb0ZgoFuF7EAW1Z4mkrD6gBmB0DgUHRxcX9dBlqUSSAAWFsuWju4oL3r0izKkLVUgBTgbxYWPDz+qxUkhSATugaAFidaktavLzhq5y23iQBYqcVu4I8yT9FDC8jDhIDs5d2cC5oCb1DOONouHFJSAHA1LA6ub6jw1B010By5wIABcvRrcbB9SNeMPlTUsneJHU0PmbmvkNHhNFJhTvgoEZz9423qHmNbxVlSgU+ImgAYdfPQm3DpEOGxGWgANySo5dWBdjy+qwl45TEMl2Ie7huIFbv5CCmForTZYBCi+ta9T52NNOMMRILAJfXrSmgs4iYY0k1djStTrqQatobQVwapVQpQSc1QQMxDDpryf0eC6FVgj7OQNByry5U8rRYlrmpolAJFTR1VBZ20q0HUYmQ4zTEAgE7oOtKEbruA360arEYIF+9OYJFEAqanEtZVByJcvaWyqKOH2hNSDuluQ6nhZuulOJCRMKikrQrKS2rAmoSqh4ctCIrDtDhQWRLmLUH3iEB9Ap3JcEEm3uWpzNsSkpISg5FKz1UzKIKXSanLQUPtEuL9irS7NTKxUsFgUgqbUA8KVapAd+bwpmIlqDBAYgl0hhUMam6gC9Q1Q5LUx0vaMxKcyUbqmq+ZgKBzQg3rSGr23MO6O7oKGpfV6qNdNNIFBvoNkayZh0nMyOFWA3XoHBt0DsTwEDzs2aUPLQnxUcJVe5oH+ucZ1e3JyxVRA4IYEatag8NH+JiPE7ZxBDKnTLuQVkP1s5h6MWyDOIwmIQWVMSlTU3FMQ2pIASQATWrs0dk4lI3Zq0kaFkqI8QABegpV6W5Rm14pSicy1q4ur84gADABwwt1PWv11itSdjejHykAKXPSSw3ksVtUM4S9H0B9oG4vaklsyZk1RLAgeKiS6iSwJcigvyEZRM3KGpWmtxb066Q96WBoRSgPODRBuw7tbtGZiypMsDMGyuG9ACBoKF6QHG15rjKoJNKsK/T8IqpIIFQDztytEhUlnI3RTdy61v5Wh6pIWzZKrFrUoZ5iqGrEAsWdiQ1Rq2g6RVmEuQ963HxJiQEBPiLGyWNfrjHAh7OP7VBP5wxCUgpQCalT/AHTQUYg2LvDM2Y3FgzBgGGtLtrziWZiC1SSE0D6WNnJanBojQA9S400cnhfTiYYDEJtvBR0Fm5Pd+UNoAaAV4nX4+pi1Mn5wB3UsNdaA2bkd4jhpFWY2a9yal9fyEIByiEtUU0t8uf8AaGzClibl+Lc/P3iVcg7rO5DuRrfnTm0RpS5B8y4f014QAKbOWSSSH6kewLekKI14hIJGY+SCB6OIUTwXT+6K8ggHNooVLWPTjF3C4lIBJAIL0YlzoQ78tHhQoK5M6LstUpwWJD2bjzNRwb9Im79iWQMtj0HJrWcebjRQooYxE4s4KatwDa7pb8/JodKVleru5ejNdIcUA40hQoaAfndQoAXvUedyACYjRMZVklXKtfIj6AprHIUMB6JgJqCC4FW1Lm16gw5J0qQSd0au+l7H4WjsKEDOd4SQs5hySNHNj5RHkJABzPo1vVrfXCFCgAaF0HuSblvX5Vh6EJ+8sgsSKPW7FiGfj7QoUADEgCosXqNeLMfcGHKXqyUngAkM9eDDWschQANQhyS3IUqLuxdjp68oaJb1JsaetDwPSFCgAU1mGVqk9L05+XKOT2dWVJykAh6lxcvSjuX0tChQkD4GMaEByDZnel7v5QsPJYElgSWavp7WPvChQDFLHOtbU/WvSGzEAZW3qBwONyKluIasKFAA7Ix1ZdWYDyqGAr7GIZiW1JqCQA4ra2nDXrChQPug9rHCykkDMWytaurcDD5csFLOx46UrVzQN8oUKD3A4pQS4qXDOCGD1pz0tziTBzc2ZASCo1s5pwIr5C/AwoUKTpWCVsSsCsnwF6uyffdtcCOJw5DlCXRrlLlJD0IJoaajjXioULailEYuWpTBypQoA5dho1OcXZeAVMICJVGoktmI1Ym5FSzuznSihQnKg1I07MlkOpU0KNwBLbydVoUKFDthqj//2Q==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120680" cy="40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4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New metro lines financed by </a:t>
            </a:r>
            <a:r>
              <a:rPr lang="en-GB" dirty="0" err="1" smtClean="0"/>
              <a:t>rised</a:t>
            </a:r>
            <a:r>
              <a:rPr lang="en-GB" dirty="0" smtClean="0"/>
              <a:t> congestion tax</a:t>
            </a:r>
            <a:endParaRPr lang="en-GB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6237B-35E8-45BA-B17F-1C37914B2BF4}" type="datetime1">
              <a:rPr lang="en-GB" smtClean="0"/>
              <a:pPr>
                <a:defRPr/>
              </a:pPr>
              <a:t>22/05/2014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 smtClean="0"/>
              <a:t>PAGE </a:t>
            </a:r>
            <a:fld id="{4B961D70-56A6-485E-BF34-FC7D8BCDE357}" type="slidenum">
              <a:rPr lang="sv-SE" smtClean="0"/>
              <a:pPr>
                <a:defRPr/>
              </a:pPr>
              <a:t>20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dirty="0" smtClean="0"/>
              <a:t>THE CITY OF STOCKHOLM</a:t>
            </a:r>
            <a:endParaRPr lang="sv-SE" dirty="0"/>
          </a:p>
        </p:txBody>
      </p:sp>
      <p:pic>
        <p:nvPicPr>
          <p:cNvPr id="509954" name="Picture 2" descr="http://m1.dn-static.se/UploadedImages/2013/11/11/eef0b7ad-dd71-4523-aaf0-403ef3ca8d32/firstColumn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804344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07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 smtClean="0"/>
              <a:t>How</a:t>
            </a:r>
            <a:r>
              <a:rPr lang="sv-SE" dirty="0" smtClean="0"/>
              <a:t> </a:t>
            </a:r>
            <a:r>
              <a:rPr lang="sv-SE" dirty="0" err="1" smtClean="0"/>
              <a:t>did</a:t>
            </a:r>
            <a:r>
              <a:rPr lang="sv-SE" dirty="0" smtClean="0"/>
              <a:t> </a:t>
            </a:r>
            <a:r>
              <a:rPr lang="sv-SE" dirty="0" err="1" smtClean="0"/>
              <a:t>you</a:t>
            </a:r>
            <a:r>
              <a:rPr lang="sv-SE" dirty="0" smtClean="0"/>
              <a:t> go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work</a:t>
            </a:r>
            <a:r>
              <a:rPr lang="sv-SE" dirty="0" smtClean="0"/>
              <a:t> September 2013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B4CEEF-E868-405F-A96C-B10A177B89A9}" type="datetime1">
              <a:rPr lang="en-GB" smtClean="0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PAGE </a:t>
            </a:r>
            <a:fld id="{6E6069B7-71EF-4571-BA14-D0AE8DFEFE07}" type="slidenum">
              <a:rPr lang="sv-SE" smtClean="0"/>
              <a:pPr>
                <a:defRPr/>
              </a:pPr>
              <a:t>21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THE CITY OF STOCKHOLM</a:t>
            </a:r>
            <a:endParaRPr lang="sv-SE"/>
          </a:p>
        </p:txBody>
      </p:sp>
      <p:graphicFrame>
        <p:nvGraphicFramePr>
          <p:cNvPr id="5" name="Diagram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075781"/>
              </p:ext>
            </p:extLst>
          </p:nvPr>
        </p:nvGraphicFramePr>
        <p:xfrm>
          <a:off x="539552" y="1340768"/>
          <a:ext cx="7819139" cy="4684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280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71914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PAGE </a:t>
            </a:r>
            <a:fld id="{0E89F8F3-C9C2-4FCA-BA6A-810928078DB1}" type="slidenum">
              <a:rPr lang="sv-SE" smtClean="0"/>
              <a:pPr>
                <a:defRPr/>
              </a:pPr>
              <a:t>22</a:t>
            </a:fld>
            <a:endParaRPr lang="sv-SE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THE CITY OF STOCKHOLM</a:t>
            </a:r>
            <a:endParaRPr lang="sv-SE"/>
          </a:p>
        </p:txBody>
      </p:sp>
      <p:pic>
        <p:nvPicPr>
          <p:cNvPr id="2795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068" y="548680"/>
            <a:ext cx="7696349" cy="501321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755578" y="476672"/>
            <a:ext cx="7631113" cy="868363"/>
          </a:xfrm>
        </p:spPr>
        <p:txBody>
          <a:bodyPr/>
          <a:lstStyle/>
          <a:p>
            <a:pPr algn="ctr"/>
            <a:r>
              <a:rPr lang="sv-SE" sz="2800" dirty="0" err="1" smtClean="0"/>
              <a:t>Electrical</a:t>
            </a:r>
            <a:r>
              <a:rPr lang="sv-SE" sz="2800" dirty="0" smtClean="0"/>
              <a:t> </a:t>
            </a:r>
            <a:r>
              <a:rPr lang="sv-SE" sz="2800" dirty="0" err="1" smtClean="0"/>
              <a:t>vehicles</a:t>
            </a:r>
            <a:r>
              <a:rPr lang="sv-SE" sz="2800" dirty="0" smtClean="0"/>
              <a:t>, </a:t>
            </a:r>
            <a:r>
              <a:rPr lang="sv-SE" sz="2800" dirty="0" err="1" smtClean="0"/>
              <a:t>plug</a:t>
            </a:r>
            <a:r>
              <a:rPr lang="sv-SE" sz="2800" dirty="0" smtClean="0"/>
              <a:t> in hybrids, </a:t>
            </a:r>
            <a:r>
              <a:rPr lang="sv-SE" sz="2800" dirty="0" err="1" smtClean="0"/>
              <a:t>nnew</a:t>
            </a:r>
            <a:r>
              <a:rPr lang="sv-SE" sz="2800" dirty="0" smtClean="0"/>
              <a:t> </a:t>
            </a:r>
            <a:r>
              <a:rPr lang="sv-SE" sz="2800" dirty="0" err="1" smtClean="0"/>
              <a:t>infrastructure</a:t>
            </a:r>
            <a:endParaRPr lang="sv-SE" sz="28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SIDAN </a:t>
            </a:r>
            <a:fld id="{0E9179D1-0335-4623-AAE0-D303A81FBEE3}" type="slidenum">
              <a:rPr lang="sv-SE" smtClean="0"/>
              <a:pPr>
                <a:defRPr/>
              </a:pPr>
              <a:t>23</a:t>
            </a:fld>
            <a:endParaRPr lang="sv-SE"/>
          </a:p>
        </p:txBody>
      </p:sp>
      <p:pic>
        <p:nvPicPr>
          <p:cNvPr id="7" name="Picture 4" descr="stadshusbil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67166"/>
            <a:ext cx="3528392" cy="434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Laddstolpe_London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645832"/>
            <a:ext cx="2952328" cy="4439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806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Platshållare för bildnumm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sv-SE"/>
              <a:t>PAGE </a:t>
            </a:r>
            <a:fld id="{A4C9AB84-7C66-476D-A782-D9360F6874FE}" type="slidenum">
              <a:rPr lang="sv-SE"/>
              <a:pPr/>
              <a:t>24</a:t>
            </a:fld>
            <a:endParaRPr lang="sv-SE"/>
          </a:p>
        </p:txBody>
      </p:sp>
      <p:sp>
        <p:nvSpPr>
          <p:cNvPr id="52228" name="Platshållare för sidfot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sv-SE"/>
              <a:t>THE CITY OF STOCKHOLM</a:t>
            </a:r>
          </a:p>
        </p:txBody>
      </p:sp>
      <p:pic>
        <p:nvPicPr>
          <p:cNvPr id="52229" name="Picture 2" descr="stockholm-visitors-board-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9" y="-1136"/>
            <a:ext cx="9144000" cy="603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Text Box 3"/>
          <p:cNvSpPr txBox="1">
            <a:spLocks noChangeArrowheads="1"/>
          </p:cNvSpPr>
          <p:nvPr/>
        </p:nvSpPr>
        <p:spPr bwMode="auto">
          <a:xfrm>
            <a:off x="3120736" y="6213476"/>
            <a:ext cx="18473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sv-SE" sz="2000" b="1"/>
          </a:p>
        </p:txBody>
      </p:sp>
      <p:sp>
        <p:nvSpPr>
          <p:cNvPr id="52231" name="Rectangle 4"/>
          <p:cNvSpPr>
            <a:spLocks noGrp="1" noChangeArrowheads="1"/>
          </p:cNvSpPr>
          <p:nvPr>
            <p:ph type="title"/>
          </p:nvPr>
        </p:nvSpPr>
        <p:spPr>
          <a:xfrm>
            <a:off x="755576" y="112365"/>
            <a:ext cx="7631113" cy="868363"/>
          </a:xfrm>
          <a:noFill/>
        </p:spPr>
        <p:txBody>
          <a:bodyPr/>
          <a:lstStyle/>
          <a:p>
            <a:pPr algn="ctr" eaLnBrk="1" hangingPunct="1"/>
            <a:r>
              <a:rPr lang="sv-SE" sz="4000" dirty="0" err="1" smtClean="0">
                <a:solidFill>
                  <a:srgbClr val="FFEF6F"/>
                </a:solidFill>
              </a:rPr>
              <a:t>Once</a:t>
            </a:r>
            <a:r>
              <a:rPr lang="sv-SE" sz="4000" dirty="0" smtClean="0">
                <a:solidFill>
                  <a:srgbClr val="FFEF6F"/>
                </a:solidFill>
              </a:rPr>
              <a:t> </a:t>
            </a:r>
            <a:r>
              <a:rPr lang="sv-SE" sz="4000" dirty="0" err="1" smtClean="0">
                <a:solidFill>
                  <a:srgbClr val="FFEF6F"/>
                </a:solidFill>
              </a:rPr>
              <a:t>again</a:t>
            </a:r>
            <a:r>
              <a:rPr lang="sv-SE" sz="4000" dirty="0" smtClean="0">
                <a:solidFill>
                  <a:srgbClr val="FFEF6F"/>
                </a:solidFill>
              </a:rPr>
              <a:t>.</a:t>
            </a:r>
            <a:br>
              <a:rPr lang="sv-SE" sz="4000" dirty="0" smtClean="0">
                <a:solidFill>
                  <a:srgbClr val="FFEF6F"/>
                </a:solidFill>
              </a:rPr>
            </a:br>
            <a:r>
              <a:rPr lang="sv-SE" sz="4000" dirty="0" err="1" smtClean="0">
                <a:solidFill>
                  <a:srgbClr val="FFEF6F"/>
                </a:solidFill>
              </a:rPr>
              <a:t>Welcome</a:t>
            </a:r>
            <a:r>
              <a:rPr lang="sv-SE" sz="4000" dirty="0" smtClean="0">
                <a:solidFill>
                  <a:srgbClr val="FFEF6F"/>
                </a:solidFill>
              </a:rPr>
              <a:t> </a:t>
            </a:r>
            <a:r>
              <a:rPr lang="sv-SE" sz="4000" dirty="0" err="1" smtClean="0">
                <a:solidFill>
                  <a:srgbClr val="FFEF6F"/>
                </a:solidFill>
              </a:rPr>
              <a:t>to</a:t>
            </a:r>
            <a:r>
              <a:rPr lang="sv-SE" sz="4000" dirty="0" smtClean="0">
                <a:solidFill>
                  <a:srgbClr val="FFEF6F"/>
                </a:solidFill>
              </a:rPr>
              <a:t> Stockholm! </a:t>
            </a:r>
          </a:p>
        </p:txBody>
      </p:sp>
      <p:sp>
        <p:nvSpPr>
          <p:cNvPr id="52232" name="Rectangle 5"/>
          <p:cNvSpPr>
            <a:spLocks noChangeArrowheads="1"/>
          </p:cNvSpPr>
          <p:nvPr/>
        </p:nvSpPr>
        <p:spPr bwMode="auto">
          <a:xfrm>
            <a:off x="7308850" y="6237290"/>
            <a:ext cx="2516188" cy="381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algn="l">
              <a:spcBef>
                <a:spcPct val="0"/>
              </a:spcBef>
              <a:buFont typeface="Wingdings" pitchFamily="2" charset="2"/>
              <a:buNone/>
            </a:pPr>
            <a:endParaRPr lang="sv-SE" sz="1600" b="1">
              <a:solidFill>
                <a:schemeClr val="tx2"/>
              </a:solidFill>
            </a:endParaRPr>
          </a:p>
          <a:p>
            <a:pPr marL="342900" indent="-342900" algn="l">
              <a:lnSpc>
                <a:spcPct val="50000"/>
              </a:lnSpc>
              <a:spcBef>
                <a:spcPct val="0"/>
              </a:spcBef>
              <a:buFont typeface="Wingdings" pitchFamily="2" charset="2"/>
              <a:buNone/>
            </a:pPr>
            <a:endParaRPr lang="sv-SE" sz="1600" b="1">
              <a:solidFill>
                <a:schemeClr val="tx2"/>
              </a:solidFill>
            </a:endParaRPr>
          </a:p>
          <a:p>
            <a:pPr marL="342900" indent="-342900" algn="l">
              <a:lnSpc>
                <a:spcPct val="50000"/>
              </a:lnSpc>
              <a:spcBef>
                <a:spcPct val="0"/>
              </a:spcBef>
              <a:buFont typeface="Wingdings" pitchFamily="2" charset="2"/>
              <a:buNone/>
            </a:pPr>
            <a:endParaRPr lang="sv-SE" sz="1600" b="1">
              <a:solidFill>
                <a:schemeClr val="tx2"/>
              </a:solidFill>
            </a:endParaRPr>
          </a:p>
          <a:p>
            <a:pPr marL="342900" indent="-342900" algn="l">
              <a:spcBef>
                <a:spcPct val="0"/>
              </a:spcBef>
              <a:buFont typeface="Wingdings" pitchFamily="2" charset="2"/>
              <a:buNone/>
            </a:pPr>
            <a:endParaRPr lang="sv-SE" sz="1600" b="1">
              <a:solidFill>
                <a:schemeClr val="tx2"/>
              </a:solidFill>
            </a:endParaRPr>
          </a:p>
          <a:p>
            <a:pPr marL="342900" indent="-342900" algn="l">
              <a:spcBef>
                <a:spcPct val="0"/>
              </a:spcBef>
              <a:buFont typeface="Wingdings" pitchFamily="2" charset="2"/>
              <a:buChar char="§"/>
            </a:pPr>
            <a:endParaRPr lang="sv-SE" sz="1600">
              <a:solidFill>
                <a:schemeClr val="tx2"/>
              </a:solidFill>
            </a:endParaRPr>
          </a:p>
          <a:p>
            <a:pPr marL="342900" indent="-342900" algn="l">
              <a:spcBef>
                <a:spcPct val="0"/>
              </a:spcBef>
              <a:buFont typeface="Wingdings" pitchFamily="2" charset="2"/>
              <a:buChar char="§"/>
            </a:pPr>
            <a:endParaRPr lang="sv-SE" sz="1600"/>
          </a:p>
          <a:p>
            <a:pPr marL="342900" indent="-342900" algn="l">
              <a:spcBef>
                <a:spcPct val="0"/>
              </a:spcBef>
              <a:buFont typeface="Wingdings" pitchFamily="2" charset="2"/>
              <a:buChar char="§"/>
            </a:pPr>
            <a:endParaRPr lang="en-GB" sz="2000"/>
          </a:p>
        </p:txBody>
      </p:sp>
      <p:sp>
        <p:nvSpPr>
          <p:cNvPr id="52233" name="Rectangle 6"/>
          <p:cNvSpPr>
            <a:spLocks noChangeArrowheads="1"/>
          </p:cNvSpPr>
          <p:nvPr/>
        </p:nvSpPr>
        <p:spPr bwMode="auto">
          <a:xfrm>
            <a:off x="503238" y="5300664"/>
            <a:ext cx="8172450" cy="7848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endParaRPr lang="sv-SE" dirty="0">
              <a:solidFill>
                <a:srgbClr val="FFEF6F"/>
              </a:solidFill>
            </a:endParaRPr>
          </a:p>
          <a:p>
            <a:pPr>
              <a:lnSpc>
                <a:spcPct val="50000"/>
              </a:lnSpc>
            </a:pPr>
            <a:r>
              <a:rPr lang="sv-SE" dirty="0" err="1" smtClean="0">
                <a:solidFill>
                  <a:srgbClr val="FFEF6F"/>
                </a:solidFill>
              </a:rPr>
              <a:t>gunnar.soderholm@stockholm.se</a:t>
            </a:r>
            <a:endParaRPr lang="sv-SE" dirty="0">
              <a:solidFill>
                <a:srgbClr val="FFEF6F"/>
              </a:solidFill>
            </a:endParaRPr>
          </a:p>
          <a:p>
            <a:pPr algn="l">
              <a:lnSpc>
                <a:spcPct val="50000"/>
              </a:lnSpc>
            </a:pPr>
            <a:endParaRPr lang="sv-SE" dirty="0"/>
          </a:p>
        </p:txBody>
      </p:sp>
      <p:sp>
        <p:nvSpPr>
          <p:cNvPr id="52234" name="Text Box 7"/>
          <p:cNvSpPr txBox="1">
            <a:spLocks noChangeArrowheads="1"/>
          </p:cNvSpPr>
          <p:nvPr/>
        </p:nvSpPr>
        <p:spPr bwMode="auto">
          <a:xfrm>
            <a:off x="237833" y="1484784"/>
            <a:ext cx="87137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2400" dirty="0" err="1">
                <a:solidFill>
                  <a:srgbClr val="FFEF6F"/>
                </a:solidFill>
              </a:rPr>
              <a:t>www</a:t>
            </a:r>
            <a:r>
              <a:rPr lang="sv-SE" sz="2400" dirty="0">
                <a:solidFill>
                  <a:srgbClr val="FFEF6F"/>
                </a:solidFill>
              </a:rPr>
              <a:t>..stockholm.se/international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Platshållare för bildnumm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sv-SE" dirty="0"/>
              <a:t>PAGE </a:t>
            </a:r>
            <a:fld id="{8F3082DE-F350-48D2-B5E5-7F4D0BCCD6D8}" type="slidenum">
              <a:rPr lang="sv-SE"/>
              <a:pPr/>
              <a:t>3</a:t>
            </a:fld>
            <a:endParaRPr lang="sv-SE" dirty="0"/>
          </a:p>
        </p:txBody>
      </p:sp>
      <p:sp>
        <p:nvSpPr>
          <p:cNvPr id="23556" name="Platshållare för sidfot 3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sv-SE" dirty="0"/>
              <a:t>THE CITY OF STOCKHOLM</a:t>
            </a:r>
          </a:p>
        </p:txBody>
      </p:sp>
      <p:pic>
        <p:nvPicPr>
          <p:cNvPr id="23557" name="Picture 3" descr="EGC_logo_UK-winner_Stockhol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9" y="261937"/>
            <a:ext cx="3916363" cy="489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2577" y="692696"/>
            <a:ext cx="6565847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11560" y="858039"/>
            <a:ext cx="7340599" cy="3846794"/>
            <a:chOff x="-1385" y="2502"/>
            <a:chExt cx="11000" cy="5611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>
              <a:off x="6780" y="2502"/>
              <a:ext cx="2835" cy="963"/>
            </a:xfrm>
            <a:prstGeom prst="wedgeEllipseCallout">
              <a:avLst>
                <a:gd name="adj1" fmla="val -42403"/>
                <a:gd name="adj2" fmla="val 58412"/>
              </a:avLst>
            </a:prstGeom>
            <a:solidFill>
              <a:srgbClr val="FFEF6F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B6A10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  <a:spcAft>
                  <a:spcPts val="1000"/>
                </a:spcAft>
              </a:pPr>
              <a:r>
                <a:rPr lang="sv-SE" sz="16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Stockholm 2010</a:t>
              </a:r>
              <a:endParaRPr lang="sv-SE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6315" y="4290"/>
              <a:ext cx="2565" cy="1020"/>
            </a:xfrm>
            <a:prstGeom prst="wedgeEllipseCallout">
              <a:avLst>
                <a:gd name="adj1" fmla="val -76315"/>
                <a:gd name="adj2" fmla="val 64116"/>
              </a:avLst>
            </a:prstGeom>
            <a:solidFill>
              <a:srgbClr val="FFEF6F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B6A10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  <a:spcAft>
                  <a:spcPts val="1000"/>
                </a:spcAft>
              </a:pPr>
              <a:r>
                <a:rPr lang="sv-SE" sz="16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Hamburg</a:t>
              </a:r>
              <a:br>
                <a:rPr lang="sv-SE" sz="16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</a:br>
              <a:r>
                <a:rPr lang="sv-SE" sz="16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2011</a:t>
              </a:r>
              <a:endParaRPr lang="sv-SE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883" y="5959"/>
              <a:ext cx="2010" cy="1020"/>
            </a:xfrm>
            <a:prstGeom prst="wedgeEllipseCallout">
              <a:avLst>
                <a:gd name="adj1" fmla="val 49556"/>
                <a:gd name="adj2" fmla="val 88876"/>
              </a:avLst>
            </a:prstGeom>
            <a:solidFill>
              <a:srgbClr val="FFEF6F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B6A10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sv-SE" sz="16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Nantes</a:t>
              </a:r>
              <a:br>
                <a:rPr lang="sv-SE" sz="16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</a:br>
              <a:r>
                <a:rPr lang="sv-SE" sz="16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2013</a:t>
              </a:r>
              <a:endParaRPr lang="sv-SE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3038" y="3387"/>
              <a:ext cx="3142" cy="1020"/>
            </a:xfrm>
            <a:prstGeom prst="wedgeEllipseCallout">
              <a:avLst>
                <a:gd name="adj1" fmla="val 38101"/>
                <a:gd name="adj2" fmla="val 98621"/>
              </a:avLst>
            </a:prstGeom>
            <a:solidFill>
              <a:srgbClr val="FFEF6F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B6A10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  <a:spcAft>
                  <a:spcPts val="1000"/>
                </a:spcAft>
              </a:pPr>
              <a:r>
                <a:rPr lang="sv-SE" sz="16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Copenhagen</a:t>
              </a:r>
              <a:br>
                <a:rPr lang="sv-SE" sz="16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</a:br>
              <a:r>
                <a:rPr lang="sv-SE" sz="16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2014</a:t>
              </a:r>
              <a:endParaRPr lang="sv-SE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-1385" y="7093"/>
              <a:ext cx="3540" cy="1020"/>
            </a:xfrm>
            <a:prstGeom prst="wedgeEllipseCallout">
              <a:avLst>
                <a:gd name="adj1" fmla="val 76093"/>
                <a:gd name="adj2" fmla="val 126321"/>
              </a:avLst>
            </a:prstGeom>
            <a:solidFill>
              <a:srgbClr val="FFEF6F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B6A10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  <a:spcAft>
                  <a:spcPts val="1000"/>
                </a:spcAft>
              </a:pPr>
              <a:r>
                <a:rPr lang="sv-SE" sz="16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Vitoria </a:t>
              </a:r>
              <a:r>
                <a:rPr lang="sv-SE" sz="1600" b="1" dirty="0" err="1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Gasteiz</a:t>
              </a:r>
              <a:r>
                <a:rPr lang="sv-SE" sz="16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/>
              </a:r>
              <a:br>
                <a:rPr lang="sv-SE" sz="16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</a:br>
              <a:r>
                <a:rPr lang="sv-SE" sz="16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2012</a:t>
              </a:r>
              <a:endParaRPr lang="sv-SE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Rubrik 9"/>
          <p:cNvSpPr>
            <a:spLocks noGrp="1"/>
          </p:cNvSpPr>
          <p:nvPr>
            <p:ph type="title"/>
          </p:nvPr>
        </p:nvSpPr>
        <p:spPr>
          <a:xfrm>
            <a:off x="757311" y="144016"/>
            <a:ext cx="7631113" cy="980728"/>
          </a:xfrm>
        </p:spPr>
        <p:txBody>
          <a:bodyPr/>
          <a:lstStyle/>
          <a:p>
            <a:pPr algn="ctr"/>
            <a:r>
              <a:rPr lang="sv-SE" dirty="0" smtClean="0">
                <a:solidFill>
                  <a:srgbClr val="FF0000"/>
                </a:solidFill>
              </a:rPr>
              <a:t>European Green Capitals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2339752" y="2204864"/>
            <a:ext cx="1341328" cy="699292"/>
          </a:xfrm>
          <a:prstGeom prst="wedgeEllipseCallout">
            <a:avLst>
              <a:gd name="adj1" fmla="val 16417"/>
              <a:gd name="adj2" fmla="val 117934"/>
            </a:avLst>
          </a:prstGeom>
          <a:solidFill>
            <a:srgbClr val="FFEF6F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B6A10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16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Bristol </a:t>
            </a:r>
            <a:br>
              <a:rPr lang="sv-SE" sz="16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</a:br>
            <a:r>
              <a:rPr lang="sv-SE" sz="16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2015</a:t>
            </a:r>
            <a:endParaRPr lang="sv-SE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28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0842-70F0-4543-A7E5-80AB87135542}" type="datetime1">
              <a:rPr lang="en-GB"/>
              <a:pPr/>
              <a:t>22/05/2014</a:t>
            </a:fld>
            <a:endParaRPr lang="sv-SE" dirty="0"/>
          </a:p>
        </p:txBody>
      </p:sp>
      <p:sp>
        <p:nvSpPr>
          <p:cNvPr id="14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sv-SE" dirty="0"/>
              <a:t>SIDAN </a:t>
            </a:r>
            <a:fld id="{97831E74-1A17-4453-AC46-C491173811A9}" type="slidenum">
              <a:rPr lang="sv-SE"/>
              <a:pPr/>
              <a:t>5</a:t>
            </a:fld>
            <a:endParaRPr lang="sv-SE" dirty="0"/>
          </a:p>
        </p:txBody>
      </p:sp>
      <p:sp>
        <p:nvSpPr>
          <p:cNvPr id="15" name="Platshållare för sidfo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 dirty="0"/>
              <a:t>CITY OF STOCKHOLM</a:t>
            </a:r>
          </a:p>
        </p:txBody>
      </p:sp>
      <p:pic>
        <p:nvPicPr>
          <p:cNvPr id="269314" name="Picture 2" descr="Europ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765178"/>
            <a:ext cx="5715000" cy="4905375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94816" y="2"/>
            <a:ext cx="6238876" cy="6742113"/>
            <a:chOff x="-953" y="0"/>
            <a:chExt cx="3930" cy="4247"/>
          </a:xfrm>
        </p:grpSpPr>
        <p:pic>
          <p:nvPicPr>
            <p:cNvPr id="269316" name="Picture 4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0" y="0"/>
              <a:ext cx="2977" cy="4247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69317" name="Text Box 5"/>
            <p:cNvSpPr txBox="1">
              <a:spLocks noChangeArrowheads="1"/>
            </p:cNvSpPr>
            <p:nvPr/>
          </p:nvSpPr>
          <p:spPr bwMode="auto">
            <a:xfrm>
              <a:off x="-953" y="210"/>
              <a:ext cx="2336" cy="494"/>
            </a:xfrm>
            <a:prstGeom prst="rect">
              <a:avLst/>
            </a:prstGeom>
            <a:solidFill>
              <a:srgbClr val="FFFF99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sv-SE" dirty="0" smtClean="0"/>
                <a:t>Sweden 9,5 Milj</a:t>
              </a:r>
            </a:p>
            <a:p>
              <a:r>
                <a:rPr lang="sv-SE" dirty="0" smtClean="0"/>
                <a:t> 410 335 km</a:t>
              </a:r>
              <a:r>
                <a:rPr lang="sv-SE" baseline="30000" dirty="0" smtClean="0"/>
                <a:t>2    </a:t>
              </a:r>
              <a:r>
                <a:rPr lang="sv-SE" dirty="0" smtClean="0"/>
                <a:t>22 </a:t>
              </a:r>
              <a:r>
                <a:rPr lang="sv-SE" dirty="0" err="1" smtClean="0"/>
                <a:t>inv</a:t>
              </a:r>
              <a:r>
                <a:rPr lang="sv-SE" dirty="0" smtClean="0"/>
                <a:t>/ km</a:t>
              </a:r>
              <a:r>
                <a:rPr lang="sv-SE" baseline="30000" dirty="0" smtClean="0"/>
                <a:t>2</a:t>
              </a:r>
              <a:r>
                <a:rPr lang="sv-SE" dirty="0" smtClean="0"/>
                <a:t> </a:t>
              </a:r>
              <a:endParaRPr lang="sv-SE" dirty="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779838" y="0"/>
            <a:ext cx="5364162" cy="6858000"/>
            <a:chOff x="1429" y="0"/>
            <a:chExt cx="3379" cy="4320"/>
          </a:xfrm>
        </p:grpSpPr>
        <p:pic>
          <p:nvPicPr>
            <p:cNvPr id="269320" name="Picture 8" descr="lanet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429" y="0"/>
              <a:ext cx="3293" cy="4320"/>
            </a:xfrm>
            <a:prstGeom prst="rect">
              <a:avLst/>
            </a:prstGeom>
            <a:noFill/>
          </p:spPr>
        </p:pic>
        <p:sp>
          <p:nvSpPr>
            <p:cNvPr id="269321" name="Text Box 9"/>
            <p:cNvSpPr txBox="1">
              <a:spLocks noChangeArrowheads="1"/>
            </p:cNvSpPr>
            <p:nvPr/>
          </p:nvSpPr>
          <p:spPr bwMode="auto">
            <a:xfrm>
              <a:off x="1474" y="391"/>
              <a:ext cx="3334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sv-SE" dirty="0"/>
                <a:t>County of Stockholm </a:t>
              </a:r>
              <a:r>
                <a:rPr lang="sv-SE" dirty="0" smtClean="0"/>
                <a:t>2,1Milj     6519 km</a:t>
              </a:r>
              <a:r>
                <a:rPr lang="sv-SE" baseline="30000" dirty="0" smtClean="0"/>
                <a:t>2  </a:t>
              </a:r>
              <a:r>
                <a:rPr lang="sv-SE" dirty="0" smtClean="0"/>
                <a:t>299 </a:t>
              </a:r>
              <a:r>
                <a:rPr lang="sv-SE" dirty="0" err="1" smtClean="0"/>
                <a:t>inv</a:t>
              </a:r>
              <a:r>
                <a:rPr lang="sv-SE" dirty="0" smtClean="0"/>
                <a:t>/ km</a:t>
              </a:r>
              <a:r>
                <a:rPr lang="sv-SE" baseline="30000" dirty="0" smtClean="0"/>
                <a:t>2 </a:t>
              </a:r>
              <a:endParaRPr lang="sv-SE" dirty="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13" y="1330325"/>
            <a:ext cx="9144113" cy="5121276"/>
            <a:chOff x="395" y="845"/>
            <a:chExt cx="7296" cy="3226"/>
          </a:xfrm>
        </p:grpSpPr>
        <p:pic>
          <p:nvPicPr>
            <p:cNvPr id="269323" name="Picture 11" descr="756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2290" y="845"/>
              <a:ext cx="5401" cy="3091"/>
            </a:xfrm>
            <a:prstGeom prst="rect">
              <a:avLst/>
            </a:prstGeom>
            <a:noFill/>
          </p:spPr>
        </p:pic>
        <p:sp>
          <p:nvSpPr>
            <p:cNvPr id="269324" name="Text Box 12"/>
            <p:cNvSpPr txBox="1">
              <a:spLocks noChangeArrowheads="1"/>
            </p:cNvSpPr>
            <p:nvPr/>
          </p:nvSpPr>
          <p:spPr bwMode="auto">
            <a:xfrm>
              <a:off x="395" y="2530"/>
              <a:ext cx="2766" cy="1541"/>
            </a:xfrm>
            <a:prstGeom prst="rect">
              <a:avLst/>
            </a:prstGeom>
            <a:solidFill>
              <a:srgbClr val="FFFF99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sv-SE" dirty="0"/>
                <a:t>City of Stockholm</a:t>
              </a:r>
            </a:p>
            <a:p>
              <a:r>
                <a:rPr lang="sv-SE" dirty="0" smtClean="0"/>
                <a:t>900 000 188 km</a:t>
              </a:r>
              <a:r>
                <a:rPr lang="sv-SE" baseline="30000" dirty="0" smtClean="0"/>
                <a:t>2</a:t>
              </a:r>
              <a:r>
                <a:rPr lang="sv-SE" dirty="0" smtClean="0"/>
                <a:t>  4300 inv/km</a:t>
              </a:r>
              <a:r>
                <a:rPr lang="sv-SE" baseline="30000" dirty="0" smtClean="0"/>
                <a:t>2</a:t>
              </a:r>
            </a:p>
            <a:p>
              <a:r>
                <a:rPr lang="sv-SE" dirty="0" smtClean="0"/>
                <a:t>Söderort 68 km</a:t>
              </a:r>
              <a:r>
                <a:rPr lang="sv-SE" baseline="30000" dirty="0" smtClean="0"/>
                <a:t>2</a:t>
              </a:r>
              <a:r>
                <a:rPr lang="sv-SE" dirty="0" smtClean="0"/>
                <a:t> 3000 inv/km</a:t>
              </a:r>
              <a:r>
                <a:rPr lang="sv-SE" baseline="30000" dirty="0" smtClean="0"/>
                <a:t>2</a:t>
              </a:r>
            </a:p>
            <a:p>
              <a:r>
                <a:rPr lang="sv-SE" dirty="0" smtClean="0"/>
                <a:t>Västerort 83 km</a:t>
              </a:r>
              <a:r>
                <a:rPr lang="sv-SE" baseline="30000" dirty="0" smtClean="0"/>
                <a:t>2</a:t>
              </a:r>
              <a:r>
                <a:rPr lang="sv-SE" dirty="0" smtClean="0"/>
                <a:t>  3600 </a:t>
              </a:r>
              <a:r>
                <a:rPr lang="sv-SE" dirty="0" err="1" smtClean="0"/>
                <a:t>inv</a:t>
              </a:r>
              <a:r>
                <a:rPr lang="sv-SE" dirty="0" smtClean="0"/>
                <a:t>/ km</a:t>
              </a:r>
              <a:r>
                <a:rPr lang="sv-SE" baseline="30000" dirty="0" smtClean="0"/>
                <a:t>2</a:t>
              </a:r>
            </a:p>
            <a:p>
              <a:r>
                <a:rPr lang="sv-SE" dirty="0" smtClean="0"/>
                <a:t>Innerstan 36 km</a:t>
              </a:r>
              <a:r>
                <a:rPr lang="sv-SE" baseline="30000" dirty="0" smtClean="0"/>
                <a:t>2</a:t>
              </a:r>
              <a:r>
                <a:rPr lang="sv-SE" dirty="0" smtClean="0"/>
                <a:t>  8500 </a:t>
              </a:r>
              <a:r>
                <a:rPr lang="sv-SE" dirty="0" err="1" smtClean="0"/>
                <a:t>inv</a:t>
              </a:r>
              <a:r>
                <a:rPr lang="sv-SE" dirty="0" smtClean="0"/>
                <a:t>/ km</a:t>
              </a:r>
              <a:r>
                <a:rPr lang="sv-SE" baseline="30000" dirty="0" smtClean="0"/>
                <a:t>2 </a:t>
              </a:r>
            </a:p>
            <a:p>
              <a:endParaRPr lang="sv-SE" dirty="0" smtClean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Platshållare för bildnumm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sv-SE" dirty="0"/>
              <a:t>PAGE </a:t>
            </a:r>
            <a:fld id="{483EE795-D1EC-4F78-B96C-C3C72C952B4D}" type="slidenum">
              <a:rPr lang="sv-SE"/>
              <a:pPr/>
              <a:t>6</a:t>
            </a:fld>
            <a:endParaRPr lang="sv-SE" dirty="0"/>
          </a:p>
        </p:txBody>
      </p:sp>
      <p:sp>
        <p:nvSpPr>
          <p:cNvPr id="24580" name="Platshållare för sidfot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sv-SE" dirty="0"/>
              <a:t>THE CITY OF STOCKHOLM</a:t>
            </a: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92150"/>
            <a:ext cx="4678362" cy="868363"/>
          </a:xfrm>
        </p:spPr>
        <p:txBody>
          <a:bodyPr/>
          <a:lstStyle/>
          <a:p>
            <a:pPr eaLnBrk="1" hangingPunct="1"/>
            <a:r>
              <a:rPr lang="en-US" sz="2600" dirty="0" smtClean="0">
                <a:solidFill>
                  <a:srgbClr val="EF3D42"/>
                </a:solidFill>
              </a:rPr>
              <a:t>Vision 2030 combining growth with sustainable development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35175"/>
            <a:ext cx="4606925" cy="3481388"/>
          </a:xfrm>
        </p:spPr>
        <p:txBody>
          <a:bodyPr/>
          <a:lstStyle/>
          <a:p>
            <a:pPr eaLnBrk="1" hangingPunct="1"/>
            <a:r>
              <a:rPr lang="en-US" dirty="0" smtClean="0"/>
              <a:t>250 000 more citizens</a:t>
            </a:r>
          </a:p>
          <a:p>
            <a:pPr eaLnBrk="1" hangingPunct="1"/>
            <a:r>
              <a:rPr lang="en-US" dirty="0" smtClean="0"/>
              <a:t>Denser city</a:t>
            </a:r>
          </a:p>
          <a:p>
            <a:pPr eaLnBrk="1" hangingPunct="1"/>
            <a:r>
              <a:rPr lang="en-US" dirty="0" smtClean="0"/>
              <a:t>140 000 new dwellings</a:t>
            </a:r>
          </a:p>
          <a:p>
            <a:pPr eaLnBrk="1" hangingPunct="1"/>
            <a:r>
              <a:rPr lang="en-US" dirty="0" smtClean="0"/>
              <a:t>Urban mentality</a:t>
            </a:r>
          </a:p>
          <a:p>
            <a:pPr eaLnBrk="1" hangingPunct="1"/>
            <a:r>
              <a:rPr lang="en-US" dirty="0" smtClean="0"/>
              <a:t>Fossil free 2050</a:t>
            </a:r>
          </a:p>
          <a:p>
            <a:pPr eaLnBrk="1" hangingPunct="1"/>
            <a:r>
              <a:rPr lang="en-US" dirty="0" smtClean="0"/>
              <a:t>Urban structure and green belts</a:t>
            </a:r>
          </a:p>
          <a:p>
            <a:pPr eaLnBrk="1" hangingPunct="1"/>
            <a:r>
              <a:rPr lang="en-US" dirty="0" smtClean="0"/>
              <a:t>Integrated sustainable solutions</a:t>
            </a:r>
          </a:p>
          <a:p>
            <a:pPr eaLnBrk="1" hangingPunct="1"/>
            <a:r>
              <a:rPr lang="en-US" dirty="0" smtClean="0"/>
              <a:t>Public Awareness </a:t>
            </a:r>
            <a:endParaRPr lang="sv-SE" dirty="0" smtClean="0"/>
          </a:p>
        </p:txBody>
      </p:sp>
      <p:pic>
        <p:nvPicPr>
          <p:cNvPr id="24583" name="Picture 4" descr="Stadshuset i smal bi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333375"/>
            <a:ext cx="3446462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754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683568" y="116632"/>
            <a:ext cx="7631113" cy="940370"/>
          </a:xfrm>
        </p:spPr>
        <p:txBody>
          <a:bodyPr/>
          <a:lstStyle/>
          <a:p>
            <a:pPr algn="ctr"/>
            <a:r>
              <a:rPr lang="en-US" sz="3200" dirty="0" smtClean="0"/>
              <a:t>The latest forecast shows an even higher growth</a:t>
            </a:r>
            <a:endParaRPr lang="sv-SE" sz="3200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 smtClean="0"/>
              <a:t>PAGE </a:t>
            </a:r>
            <a:fld id="{088DA398-1605-4849-957F-9472671F69FF}" type="slidenum">
              <a:rPr lang="sv-SE" smtClean="0"/>
              <a:pPr>
                <a:defRPr/>
              </a:pPr>
              <a:t>7</a:t>
            </a:fld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dirty="0" smtClean="0"/>
              <a:t>THE CITY OF STOCKHOLM</a:t>
            </a:r>
            <a:endParaRPr lang="sv-SE" dirty="0"/>
          </a:p>
        </p:txBody>
      </p:sp>
      <p:pic>
        <p:nvPicPr>
          <p:cNvPr id="508930" name="Bildobjekt 2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8"/>
            <a:ext cx="4248472" cy="30890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" y="2420888"/>
            <a:ext cx="4728375" cy="3096344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86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Platshållare för bildnumm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sv-SE"/>
              <a:t>PAGE </a:t>
            </a:r>
            <a:fld id="{F803CDEA-CF87-4651-996B-FCB5A16A1012}" type="slidenum">
              <a:rPr lang="sv-SE"/>
              <a:pPr/>
              <a:t>8</a:t>
            </a:fld>
            <a:endParaRPr lang="sv-SE"/>
          </a:p>
        </p:txBody>
      </p:sp>
      <p:sp>
        <p:nvSpPr>
          <p:cNvPr id="3077" name="Platshållare för sidfot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sv-SE"/>
              <a:t>THE CITY OF STOCKHOLM</a:t>
            </a:r>
          </a:p>
        </p:txBody>
      </p:sp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>
                <a:solidFill>
                  <a:srgbClr val="EF3D42"/>
                </a:solidFill>
              </a:rPr>
              <a:t>Goals and achievements</a:t>
            </a:r>
            <a:endParaRPr lang="sv-SE" smtClean="0">
              <a:solidFill>
                <a:srgbClr val="EF3D42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5576" y="1436340"/>
            <a:ext cx="7626350" cy="4152900"/>
            <a:chOff x="574" y="991"/>
            <a:chExt cx="4804" cy="261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574" y="991"/>
              <a:ext cx="4755" cy="2616"/>
              <a:chOff x="574" y="991"/>
              <a:chExt cx="4755" cy="2616"/>
            </a:xfrm>
          </p:grpSpPr>
          <p:graphicFrame>
            <p:nvGraphicFramePr>
              <p:cNvPr id="3074" name="Object 6"/>
              <p:cNvGraphicFramePr>
                <a:graphicFrameLocks noChangeAspect="1"/>
              </p:cNvGraphicFramePr>
              <p:nvPr/>
            </p:nvGraphicFramePr>
            <p:xfrm>
              <a:off x="574" y="991"/>
              <a:ext cx="4755" cy="26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6" name="Chart" r:id="rId4" imgW="6543759" imgH="3905223" progId="MSGraph.Chart.8">
                      <p:embed followColorScheme="full"/>
                    </p:oleObj>
                  </mc:Choice>
                  <mc:Fallback>
                    <p:oleObj name="Chart" r:id="rId4" imgW="6543759" imgH="3905223" progId="MSGraph.Chart.8">
                      <p:embed followColorScheme="full"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4" y="991"/>
                            <a:ext cx="4755" cy="261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83" name="Text Box 7"/>
              <p:cNvSpPr txBox="1">
                <a:spLocks noChangeArrowheads="1"/>
              </p:cNvSpPr>
              <p:nvPr/>
            </p:nvSpPr>
            <p:spPr bwMode="auto">
              <a:xfrm>
                <a:off x="894" y="3354"/>
                <a:ext cx="2086" cy="210"/>
              </a:xfrm>
              <a:prstGeom prst="rect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6839" tIns="48418" rIns="96839" bIns="48418">
                <a:spAutoFit/>
              </a:bodyPr>
              <a:lstStyle/>
              <a:p>
                <a:pPr defTabSz="968375" eaLnBrk="0" hangingPunct="0"/>
                <a:r>
                  <a:rPr lang="sv-SE" sz="1500">
                    <a:latin typeface="Gill Sans MT Condensed" pitchFamily="34" charset="0"/>
                  </a:rPr>
                  <a:t>Real Development</a:t>
                </a:r>
              </a:p>
            </p:txBody>
          </p:sp>
          <p:sp>
            <p:nvSpPr>
              <p:cNvPr id="3084" name="Text Box 8"/>
              <p:cNvSpPr txBox="1">
                <a:spLocks noChangeArrowheads="1"/>
              </p:cNvSpPr>
              <p:nvPr/>
            </p:nvSpPr>
            <p:spPr bwMode="auto">
              <a:xfrm>
                <a:off x="3073" y="3354"/>
                <a:ext cx="1860" cy="21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6839" tIns="48418" rIns="96839" bIns="48418">
                <a:spAutoFit/>
              </a:bodyPr>
              <a:lstStyle/>
              <a:p>
                <a:pPr defTabSz="968375" eaLnBrk="0" hangingPunct="0"/>
                <a:r>
                  <a:rPr lang="sv-SE" sz="1500">
                    <a:latin typeface="Gill Sans MT Condensed" pitchFamily="34" charset="0"/>
                  </a:rPr>
                  <a:t>Goals</a:t>
                </a:r>
              </a:p>
            </p:txBody>
          </p:sp>
        </p:grpSp>
        <p:sp>
          <p:nvSpPr>
            <p:cNvPr id="3082" name="Rectangle 9"/>
            <p:cNvSpPr>
              <a:spLocks noChangeArrowheads="1"/>
            </p:cNvSpPr>
            <p:nvPr/>
          </p:nvSpPr>
          <p:spPr bwMode="auto">
            <a:xfrm>
              <a:off x="4246" y="2523"/>
              <a:ext cx="113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0" tIns="45710" rIns="91420" bIns="45710">
              <a:spAutoFit/>
            </a:bodyPr>
            <a:lstStyle/>
            <a:p>
              <a:r>
                <a:rPr lang="sv-SE" b="1">
                  <a:solidFill>
                    <a:srgbClr val="EB0C07"/>
                  </a:solidFill>
                  <a:latin typeface="Arial Unicode MS" pitchFamily="34" charset="-128"/>
                </a:rPr>
                <a:t>Fossil fuel free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71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51521" y="328390"/>
            <a:ext cx="4608512" cy="868362"/>
          </a:xfrm>
        </p:spPr>
        <p:txBody>
          <a:bodyPr/>
          <a:lstStyle/>
          <a:p>
            <a:pPr algn="ctr"/>
            <a:r>
              <a:rPr lang="sv-SE" dirty="0" smtClean="0"/>
              <a:t>Long-term </a:t>
            </a:r>
            <a:r>
              <a:rPr lang="sv-SE" dirty="0" err="1" smtClean="0"/>
              <a:t>perspective</a:t>
            </a:r>
            <a:r>
              <a:rPr lang="sv-SE" dirty="0" smtClean="0"/>
              <a:t>. </a:t>
            </a:r>
            <a:br>
              <a:rPr lang="sv-SE" dirty="0" smtClean="0"/>
            </a:br>
            <a:r>
              <a:rPr lang="sv-SE" dirty="0" err="1" smtClean="0"/>
              <a:t>Again</a:t>
            </a:r>
            <a:r>
              <a:rPr lang="sv-SE" dirty="0" smtClean="0"/>
              <a:t>!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6237B-35E8-45BA-B17F-1C37914B2BF4}" type="datetime1">
              <a:rPr lang="en-GB" smtClean="0"/>
              <a:pPr>
                <a:defRPr/>
              </a:pPr>
              <a:t>22/05/2014</a:t>
            </a:fld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PAGE </a:t>
            </a:r>
            <a:fld id="{4B961D70-56A6-485E-BF34-FC7D8BCDE357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THE CITY OF STOCKHOLM</a:t>
            </a:r>
            <a:endParaRPr lang="sv-SE"/>
          </a:p>
        </p:txBody>
      </p:sp>
      <p:pic>
        <p:nvPicPr>
          <p:cNvPr id="680964" name="Picture 4" descr="http://www.stockholmskallan.se/Temp/Images/SSMSVD039126S-1229360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412776"/>
            <a:ext cx="3933125" cy="3960440"/>
          </a:xfrm>
          <a:prstGeom prst="rect">
            <a:avLst/>
          </a:prstGeom>
          <a:noFill/>
        </p:spPr>
      </p:pic>
      <p:pic>
        <p:nvPicPr>
          <p:cNvPr id="6809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692696"/>
            <a:ext cx="3163049" cy="50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262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36">
        <p14:prism/>
      </p:transition>
    </mc:Choice>
    <mc:Fallback xmlns="">
      <p:transition spd="slow" advTm="10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ddarholmskyrkan">
  <a:themeElements>
    <a:clrScheme name="riddarholmskyrkan 5">
      <a:dk1>
        <a:srgbClr val="0000FF"/>
      </a:dk1>
      <a:lt1>
        <a:srgbClr val="FFFFFF"/>
      </a:lt1>
      <a:dk2>
        <a:srgbClr val="FF0000"/>
      </a:dk2>
      <a:lt2>
        <a:srgbClr val="A7A9AC"/>
      </a:lt2>
      <a:accent1>
        <a:srgbClr val="9FCBED"/>
      </a:accent1>
      <a:accent2>
        <a:srgbClr val="009CDC"/>
      </a:accent2>
      <a:accent3>
        <a:srgbClr val="FFFFFF"/>
      </a:accent3>
      <a:accent4>
        <a:srgbClr val="0000DA"/>
      </a:accent4>
      <a:accent5>
        <a:srgbClr val="CDE2F4"/>
      </a:accent5>
      <a:accent6>
        <a:srgbClr val="008DC7"/>
      </a:accent6>
      <a:hlink>
        <a:srgbClr val="0074BC"/>
      </a:hlink>
      <a:folHlink>
        <a:srgbClr val="005288"/>
      </a:folHlink>
    </a:clrScheme>
    <a:fontScheme name="riddarholmskyrka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lnDef>
  </a:objectDefaults>
  <a:extraClrSchemeLst>
    <a:extraClrScheme>
      <a:clrScheme name="riddarholmskyrkan 1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00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2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C8E5B5"/>
        </a:accent1>
        <a:accent2>
          <a:srgbClr val="A5D585"/>
        </a:accent2>
        <a:accent3>
          <a:srgbClr val="FFFFFF"/>
        </a:accent3>
        <a:accent4>
          <a:srgbClr val="000000"/>
        </a:accent4>
        <a:accent5>
          <a:srgbClr val="E0F0D7"/>
        </a:accent5>
        <a:accent6>
          <a:srgbClr val="95C178"/>
        </a:accent6>
        <a:hlink>
          <a:srgbClr val="6CB33E"/>
        </a:hlink>
        <a:folHlink>
          <a:srgbClr val="4A7A2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3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D1D3D4"/>
        </a:accent1>
        <a:accent2>
          <a:srgbClr val="A7A9AF"/>
        </a:accent2>
        <a:accent3>
          <a:srgbClr val="FFFFFF"/>
        </a:accent3>
        <a:accent4>
          <a:srgbClr val="000000"/>
        </a:accent4>
        <a:accent5>
          <a:srgbClr val="E5E6E6"/>
        </a:accent5>
        <a:accent6>
          <a:srgbClr val="97999E"/>
        </a:accent6>
        <a:hlink>
          <a:srgbClr val="58595B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4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FFEF6F"/>
        </a:accent1>
        <a:accent2>
          <a:srgbClr val="FFDF1A"/>
        </a:accent2>
        <a:accent3>
          <a:srgbClr val="FFFFFF"/>
        </a:accent3>
        <a:accent4>
          <a:srgbClr val="000000"/>
        </a:accent4>
        <a:accent5>
          <a:srgbClr val="FFF6BB"/>
        </a:accent5>
        <a:accent6>
          <a:srgbClr val="E7CA16"/>
        </a:accent6>
        <a:hlink>
          <a:srgbClr val="FDB812"/>
        </a:hlink>
        <a:folHlink>
          <a:srgbClr val="EF3D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5">
        <a:dk1>
          <a:srgbClr val="0000FF"/>
        </a:dk1>
        <a:lt1>
          <a:srgbClr val="FFFFFF"/>
        </a:lt1>
        <a:dk2>
          <a:srgbClr val="FF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DA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riddarholmskyrkan">
  <a:themeElements>
    <a:clrScheme name="riddarholmskyrkan 5">
      <a:dk1>
        <a:srgbClr val="0000FF"/>
      </a:dk1>
      <a:lt1>
        <a:srgbClr val="FFFFFF"/>
      </a:lt1>
      <a:dk2>
        <a:srgbClr val="FF0000"/>
      </a:dk2>
      <a:lt2>
        <a:srgbClr val="A7A9AC"/>
      </a:lt2>
      <a:accent1>
        <a:srgbClr val="9FCBED"/>
      </a:accent1>
      <a:accent2>
        <a:srgbClr val="009CDC"/>
      </a:accent2>
      <a:accent3>
        <a:srgbClr val="FFFFFF"/>
      </a:accent3>
      <a:accent4>
        <a:srgbClr val="0000DA"/>
      </a:accent4>
      <a:accent5>
        <a:srgbClr val="CDE2F4"/>
      </a:accent5>
      <a:accent6>
        <a:srgbClr val="008DC7"/>
      </a:accent6>
      <a:hlink>
        <a:srgbClr val="0074BC"/>
      </a:hlink>
      <a:folHlink>
        <a:srgbClr val="005288"/>
      </a:folHlink>
    </a:clrScheme>
    <a:fontScheme name="riddarholmskyrka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lnDef>
  </a:objectDefaults>
  <a:extraClrSchemeLst>
    <a:extraClrScheme>
      <a:clrScheme name="riddarholmskyrkan 1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00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2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C8E5B5"/>
        </a:accent1>
        <a:accent2>
          <a:srgbClr val="A5D585"/>
        </a:accent2>
        <a:accent3>
          <a:srgbClr val="FFFFFF"/>
        </a:accent3>
        <a:accent4>
          <a:srgbClr val="000000"/>
        </a:accent4>
        <a:accent5>
          <a:srgbClr val="E0F0D7"/>
        </a:accent5>
        <a:accent6>
          <a:srgbClr val="95C178"/>
        </a:accent6>
        <a:hlink>
          <a:srgbClr val="6CB33E"/>
        </a:hlink>
        <a:folHlink>
          <a:srgbClr val="4A7A2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3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D1D3D4"/>
        </a:accent1>
        <a:accent2>
          <a:srgbClr val="A7A9AF"/>
        </a:accent2>
        <a:accent3>
          <a:srgbClr val="FFFFFF"/>
        </a:accent3>
        <a:accent4>
          <a:srgbClr val="000000"/>
        </a:accent4>
        <a:accent5>
          <a:srgbClr val="E5E6E6"/>
        </a:accent5>
        <a:accent6>
          <a:srgbClr val="97999E"/>
        </a:accent6>
        <a:hlink>
          <a:srgbClr val="58595B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4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FFEF6F"/>
        </a:accent1>
        <a:accent2>
          <a:srgbClr val="FFDF1A"/>
        </a:accent2>
        <a:accent3>
          <a:srgbClr val="FFFFFF"/>
        </a:accent3>
        <a:accent4>
          <a:srgbClr val="000000"/>
        </a:accent4>
        <a:accent5>
          <a:srgbClr val="FFF6BB"/>
        </a:accent5>
        <a:accent6>
          <a:srgbClr val="E7CA16"/>
        </a:accent6>
        <a:hlink>
          <a:srgbClr val="FDB812"/>
        </a:hlink>
        <a:folHlink>
          <a:srgbClr val="EF3D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5">
        <a:dk1>
          <a:srgbClr val="0000FF"/>
        </a:dk1>
        <a:lt1>
          <a:srgbClr val="FFFFFF"/>
        </a:lt1>
        <a:dk2>
          <a:srgbClr val="FF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DA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riddarholmskyrkan">
  <a:themeElements>
    <a:clrScheme name="riddarholmskyrkan 5">
      <a:dk1>
        <a:srgbClr val="0000FF"/>
      </a:dk1>
      <a:lt1>
        <a:srgbClr val="FFFFFF"/>
      </a:lt1>
      <a:dk2>
        <a:srgbClr val="FF0000"/>
      </a:dk2>
      <a:lt2>
        <a:srgbClr val="A7A9AC"/>
      </a:lt2>
      <a:accent1>
        <a:srgbClr val="9FCBED"/>
      </a:accent1>
      <a:accent2>
        <a:srgbClr val="009CDC"/>
      </a:accent2>
      <a:accent3>
        <a:srgbClr val="FFFFFF"/>
      </a:accent3>
      <a:accent4>
        <a:srgbClr val="0000DA"/>
      </a:accent4>
      <a:accent5>
        <a:srgbClr val="CDE2F4"/>
      </a:accent5>
      <a:accent6>
        <a:srgbClr val="008DC7"/>
      </a:accent6>
      <a:hlink>
        <a:srgbClr val="0074BC"/>
      </a:hlink>
      <a:folHlink>
        <a:srgbClr val="005288"/>
      </a:folHlink>
    </a:clrScheme>
    <a:fontScheme name="riddarholmskyrka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lnDef>
  </a:objectDefaults>
  <a:extraClrSchemeLst>
    <a:extraClrScheme>
      <a:clrScheme name="riddarholmskyrkan 1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00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2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C8E5B5"/>
        </a:accent1>
        <a:accent2>
          <a:srgbClr val="A5D585"/>
        </a:accent2>
        <a:accent3>
          <a:srgbClr val="FFFFFF"/>
        </a:accent3>
        <a:accent4>
          <a:srgbClr val="000000"/>
        </a:accent4>
        <a:accent5>
          <a:srgbClr val="E0F0D7"/>
        </a:accent5>
        <a:accent6>
          <a:srgbClr val="95C178"/>
        </a:accent6>
        <a:hlink>
          <a:srgbClr val="6CB33E"/>
        </a:hlink>
        <a:folHlink>
          <a:srgbClr val="4A7A2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3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D1D3D4"/>
        </a:accent1>
        <a:accent2>
          <a:srgbClr val="A7A9AF"/>
        </a:accent2>
        <a:accent3>
          <a:srgbClr val="FFFFFF"/>
        </a:accent3>
        <a:accent4>
          <a:srgbClr val="000000"/>
        </a:accent4>
        <a:accent5>
          <a:srgbClr val="E5E6E6"/>
        </a:accent5>
        <a:accent6>
          <a:srgbClr val="97999E"/>
        </a:accent6>
        <a:hlink>
          <a:srgbClr val="58595B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4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FFEF6F"/>
        </a:accent1>
        <a:accent2>
          <a:srgbClr val="FFDF1A"/>
        </a:accent2>
        <a:accent3>
          <a:srgbClr val="FFFFFF"/>
        </a:accent3>
        <a:accent4>
          <a:srgbClr val="000000"/>
        </a:accent4>
        <a:accent5>
          <a:srgbClr val="FFF6BB"/>
        </a:accent5>
        <a:accent6>
          <a:srgbClr val="E7CA16"/>
        </a:accent6>
        <a:hlink>
          <a:srgbClr val="FDB812"/>
        </a:hlink>
        <a:folHlink>
          <a:srgbClr val="EF3D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5">
        <a:dk1>
          <a:srgbClr val="0000FF"/>
        </a:dk1>
        <a:lt1>
          <a:srgbClr val="FFFFFF"/>
        </a:lt1>
        <a:dk2>
          <a:srgbClr val="FF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DA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riddarholmskyrkan">
  <a:themeElements>
    <a:clrScheme name="riddarholmskyrkan 5">
      <a:dk1>
        <a:srgbClr val="0000FF"/>
      </a:dk1>
      <a:lt1>
        <a:srgbClr val="FFFFFF"/>
      </a:lt1>
      <a:dk2>
        <a:srgbClr val="FF0000"/>
      </a:dk2>
      <a:lt2>
        <a:srgbClr val="A7A9AC"/>
      </a:lt2>
      <a:accent1>
        <a:srgbClr val="9FCBED"/>
      </a:accent1>
      <a:accent2>
        <a:srgbClr val="009CDC"/>
      </a:accent2>
      <a:accent3>
        <a:srgbClr val="FFFFFF"/>
      </a:accent3>
      <a:accent4>
        <a:srgbClr val="0000DA"/>
      </a:accent4>
      <a:accent5>
        <a:srgbClr val="CDE2F4"/>
      </a:accent5>
      <a:accent6>
        <a:srgbClr val="008DC7"/>
      </a:accent6>
      <a:hlink>
        <a:srgbClr val="0074BC"/>
      </a:hlink>
      <a:folHlink>
        <a:srgbClr val="005288"/>
      </a:folHlink>
    </a:clrScheme>
    <a:fontScheme name="riddarholmskyrka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lnDef>
  </a:objectDefaults>
  <a:extraClrSchemeLst>
    <a:extraClrScheme>
      <a:clrScheme name="riddarholmskyrkan 1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00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2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C8E5B5"/>
        </a:accent1>
        <a:accent2>
          <a:srgbClr val="A5D585"/>
        </a:accent2>
        <a:accent3>
          <a:srgbClr val="FFFFFF"/>
        </a:accent3>
        <a:accent4>
          <a:srgbClr val="000000"/>
        </a:accent4>
        <a:accent5>
          <a:srgbClr val="E0F0D7"/>
        </a:accent5>
        <a:accent6>
          <a:srgbClr val="95C178"/>
        </a:accent6>
        <a:hlink>
          <a:srgbClr val="6CB33E"/>
        </a:hlink>
        <a:folHlink>
          <a:srgbClr val="4A7A2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3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D1D3D4"/>
        </a:accent1>
        <a:accent2>
          <a:srgbClr val="A7A9AF"/>
        </a:accent2>
        <a:accent3>
          <a:srgbClr val="FFFFFF"/>
        </a:accent3>
        <a:accent4>
          <a:srgbClr val="000000"/>
        </a:accent4>
        <a:accent5>
          <a:srgbClr val="E5E6E6"/>
        </a:accent5>
        <a:accent6>
          <a:srgbClr val="97999E"/>
        </a:accent6>
        <a:hlink>
          <a:srgbClr val="58595B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4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FFEF6F"/>
        </a:accent1>
        <a:accent2>
          <a:srgbClr val="FFDF1A"/>
        </a:accent2>
        <a:accent3>
          <a:srgbClr val="FFFFFF"/>
        </a:accent3>
        <a:accent4>
          <a:srgbClr val="000000"/>
        </a:accent4>
        <a:accent5>
          <a:srgbClr val="FFF6BB"/>
        </a:accent5>
        <a:accent6>
          <a:srgbClr val="E7CA16"/>
        </a:accent6>
        <a:hlink>
          <a:srgbClr val="FDB812"/>
        </a:hlink>
        <a:folHlink>
          <a:srgbClr val="EF3D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5">
        <a:dk1>
          <a:srgbClr val="0000FF"/>
        </a:dk1>
        <a:lt1>
          <a:srgbClr val="FFFFFF"/>
        </a:lt1>
        <a:dk2>
          <a:srgbClr val="FF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DA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riddarholmskyrkan">
  <a:themeElements>
    <a:clrScheme name="riddarholmskyrkan 5">
      <a:dk1>
        <a:srgbClr val="0000FF"/>
      </a:dk1>
      <a:lt1>
        <a:srgbClr val="FFFFFF"/>
      </a:lt1>
      <a:dk2>
        <a:srgbClr val="FF0000"/>
      </a:dk2>
      <a:lt2>
        <a:srgbClr val="A7A9AC"/>
      </a:lt2>
      <a:accent1>
        <a:srgbClr val="9FCBED"/>
      </a:accent1>
      <a:accent2>
        <a:srgbClr val="009CDC"/>
      </a:accent2>
      <a:accent3>
        <a:srgbClr val="FFFFFF"/>
      </a:accent3>
      <a:accent4>
        <a:srgbClr val="0000DA"/>
      </a:accent4>
      <a:accent5>
        <a:srgbClr val="CDE2F4"/>
      </a:accent5>
      <a:accent6>
        <a:srgbClr val="008DC7"/>
      </a:accent6>
      <a:hlink>
        <a:srgbClr val="0074BC"/>
      </a:hlink>
      <a:folHlink>
        <a:srgbClr val="005288"/>
      </a:folHlink>
    </a:clrScheme>
    <a:fontScheme name="riddarholmskyrka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lnDef>
  </a:objectDefaults>
  <a:extraClrSchemeLst>
    <a:extraClrScheme>
      <a:clrScheme name="riddarholmskyrkan 1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00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2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C8E5B5"/>
        </a:accent1>
        <a:accent2>
          <a:srgbClr val="A5D585"/>
        </a:accent2>
        <a:accent3>
          <a:srgbClr val="FFFFFF"/>
        </a:accent3>
        <a:accent4>
          <a:srgbClr val="000000"/>
        </a:accent4>
        <a:accent5>
          <a:srgbClr val="E0F0D7"/>
        </a:accent5>
        <a:accent6>
          <a:srgbClr val="95C178"/>
        </a:accent6>
        <a:hlink>
          <a:srgbClr val="6CB33E"/>
        </a:hlink>
        <a:folHlink>
          <a:srgbClr val="4A7A2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3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D1D3D4"/>
        </a:accent1>
        <a:accent2>
          <a:srgbClr val="A7A9AF"/>
        </a:accent2>
        <a:accent3>
          <a:srgbClr val="FFFFFF"/>
        </a:accent3>
        <a:accent4>
          <a:srgbClr val="000000"/>
        </a:accent4>
        <a:accent5>
          <a:srgbClr val="E5E6E6"/>
        </a:accent5>
        <a:accent6>
          <a:srgbClr val="97999E"/>
        </a:accent6>
        <a:hlink>
          <a:srgbClr val="58595B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4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FFEF6F"/>
        </a:accent1>
        <a:accent2>
          <a:srgbClr val="FFDF1A"/>
        </a:accent2>
        <a:accent3>
          <a:srgbClr val="FFFFFF"/>
        </a:accent3>
        <a:accent4>
          <a:srgbClr val="000000"/>
        </a:accent4>
        <a:accent5>
          <a:srgbClr val="FFF6BB"/>
        </a:accent5>
        <a:accent6>
          <a:srgbClr val="E7CA16"/>
        </a:accent6>
        <a:hlink>
          <a:srgbClr val="FDB812"/>
        </a:hlink>
        <a:folHlink>
          <a:srgbClr val="EF3D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5">
        <a:dk1>
          <a:srgbClr val="0000FF"/>
        </a:dk1>
        <a:lt1>
          <a:srgbClr val="FFFFFF"/>
        </a:lt1>
        <a:dk2>
          <a:srgbClr val="FF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DA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passad formgivning">
  <a:themeElements>
    <a:clrScheme name="Anpassad 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npassad 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lnDef>
  </a:objectDefaults>
  <a:extraClrSchemeLst>
    <a:extraClrScheme>
      <a:clrScheme name="Anpassad 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passad 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passad 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passad 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passad 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passad 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passad 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passad 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passad 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passad 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passad 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passad 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passad formgivning 13">
        <a:dk1>
          <a:srgbClr val="0000FF"/>
        </a:dk1>
        <a:lt1>
          <a:srgbClr val="FFFFFF"/>
        </a:lt1>
        <a:dk2>
          <a:srgbClr val="FF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DA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å">
  <a:themeElements>
    <a:clrScheme name="Blå 1">
      <a:dk1>
        <a:srgbClr val="000000"/>
      </a:dk1>
      <a:lt1>
        <a:srgbClr val="FFFFFF"/>
      </a:lt1>
      <a:dk2>
        <a:srgbClr val="000000"/>
      </a:dk2>
      <a:lt2>
        <a:srgbClr val="A7A9AC"/>
      </a:lt2>
      <a:accent1>
        <a:srgbClr val="9FCBED"/>
      </a:accent1>
      <a:accent2>
        <a:srgbClr val="009CDC"/>
      </a:accent2>
      <a:accent3>
        <a:srgbClr val="FFFFFF"/>
      </a:accent3>
      <a:accent4>
        <a:srgbClr val="000000"/>
      </a:accent4>
      <a:accent5>
        <a:srgbClr val="CDE2F4"/>
      </a:accent5>
      <a:accent6>
        <a:srgbClr val="008DC7"/>
      </a:accent6>
      <a:hlink>
        <a:srgbClr val="0074BC"/>
      </a:hlink>
      <a:folHlink>
        <a:srgbClr val="005288"/>
      </a:folHlink>
    </a:clrScheme>
    <a:fontScheme name="Blå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lnDef>
  </a:objectDefaults>
  <a:extraClrSchemeLst>
    <a:extraClrScheme>
      <a:clrScheme name="Blå 1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00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å 2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C8E5B5"/>
        </a:accent1>
        <a:accent2>
          <a:srgbClr val="A5D585"/>
        </a:accent2>
        <a:accent3>
          <a:srgbClr val="FFFFFF"/>
        </a:accent3>
        <a:accent4>
          <a:srgbClr val="000000"/>
        </a:accent4>
        <a:accent5>
          <a:srgbClr val="E0F0D7"/>
        </a:accent5>
        <a:accent6>
          <a:srgbClr val="95C178"/>
        </a:accent6>
        <a:hlink>
          <a:srgbClr val="6CB33E"/>
        </a:hlink>
        <a:folHlink>
          <a:srgbClr val="4A7A2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å 3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D1D3D4"/>
        </a:accent1>
        <a:accent2>
          <a:srgbClr val="A7A9AF"/>
        </a:accent2>
        <a:accent3>
          <a:srgbClr val="FFFFFF"/>
        </a:accent3>
        <a:accent4>
          <a:srgbClr val="000000"/>
        </a:accent4>
        <a:accent5>
          <a:srgbClr val="E5E6E6"/>
        </a:accent5>
        <a:accent6>
          <a:srgbClr val="97999E"/>
        </a:accent6>
        <a:hlink>
          <a:srgbClr val="58595B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å 4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FFEF6F"/>
        </a:accent1>
        <a:accent2>
          <a:srgbClr val="FFDF1A"/>
        </a:accent2>
        <a:accent3>
          <a:srgbClr val="FFFFFF"/>
        </a:accent3>
        <a:accent4>
          <a:srgbClr val="000000"/>
        </a:accent4>
        <a:accent5>
          <a:srgbClr val="FFF6BB"/>
        </a:accent5>
        <a:accent6>
          <a:srgbClr val="E7CA16"/>
        </a:accent6>
        <a:hlink>
          <a:srgbClr val="FDB812"/>
        </a:hlink>
        <a:folHlink>
          <a:srgbClr val="EF3D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å 5">
        <a:dk1>
          <a:srgbClr val="0000FF"/>
        </a:dk1>
        <a:lt1>
          <a:srgbClr val="FFFFFF"/>
        </a:lt1>
        <a:dk2>
          <a:srgbClr val="FF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DA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Grå">
  <a:themeElements>
    <a:clrScheme name="Grå 1">
      <a:dk1>
        <a:srgbClr val="000000"/>
      </a:dk1>
      <a:lt1>
        <a:srgbClr val="FFFFFF"/>
      </a:lt1>
      <a:dk2>
        <a:srgbClr val="000000"/>
      </a:dk2>
      <a:lt2>
        <a:srgbClr val="A7A9AC"/>
      </a:lt2>
      <a:accent1>
        <a:srgbClr val="9FCBED"/>
      </a:accent1>
      <a:accent2>
        <a:srgbClr val="009CDC"/>
      </a:accent2>
      <a:accent3>
        <a:srgbClr val="FFFFFF"/>
      </a:accent3>
      <a:accent4>
        <a:srgbClr val="000000"/>
      </a:accent4>
      <a:accent5>
        <a:srgbClr val="CDE2F4"/>
      </a:accent5>
      <a:accent6>
        <a:srgbClr val="008DC7"/>
      </a:accent6>
      <a:hlink>
        <a:srgbClr val="0074BC"/>
      </a:hlink>
      <a:folHlink>
        <a:srgbClr val="005288"/>
      </a:folHlink>
    </a:clrScheme>
    <a:fontScheme name="Grå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lnDef>
  </a:objectDefaults>
  <a:extraClrSchemeLst>
    <a:extraClrScheme>
      <a:clrScheme name="Grå 1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00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å 2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C8E5B5"/>
        </a:accent1>
        <a:accent2>
          <a:srgbClr val="A5D585"/>
        </a:accent2>
        <a:accent3>
          <a:srgbClr val="FFFFFF"/>
        </a:accent3>
        <a:accent4>
          <a:srgbClr val="000000"/>
        </a:accent4>
        <a:accent5>
          <a:srgbClr val="E0F0D7"/>
        </a:accent5>
        <a:accent6>
          <a:srgbClr val="95C178"/>
        </a:accent6>
        <a:hlink>
          <a:srgbClr val="6CB33E"/>
        </a:hlink>
        <a:folHlink>
          <a:srgbClr val="4A7A2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å 3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D1D3D4"/>
        </a:accent1>
        <a:accent2>
          <a:srgbClr val="A7A9AF"/>
        </a:accent2>
        <a:accent3>
          <a:srgbClr val="FFFFFF"/>
        </a:accent3>
        <a:accent4>
          <a:srgbClr val="000000"/>
        </a:accent4>
        <a:accent5>
          <a:srgbClr val="E5E6E6"/>
        </a:accent5>
        <a:accent6>
          <a:srgbClr val="97999E"/>
        </a:accent6>
        <a:hlink>
          <a:srgbClr val="58595B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å 4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FFEF6F"/>
        </a:accent1>
        <a:accent2>
          <a:srgbClr val="FFDF1A"/>
        </a:accent2>
        <a:accent3>
          <a:srgbClr val="FFFFFF"/>
        </a:accent3>
        <a:accent4>
          <a:srgbClr val="000000"/>
        </a:accent4>
        <a:accent5>
          <a:srgbClr val="FFF6BB"/>
        </a:accent5>
        <a:accent6>
          <a:srgbClr val="E7CA16"/>
        </a:accent6>
        <a:hlink>
          <a:srgbClr val="FDB812"/>
        </a:hlink>
        <a:folHlink>
          <a:srgbClr val="EF3D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å 5">
        <a:dk1>
          <a:srgbClr val="0000FF"/>
        </a:dk1>
        <a:lt1>
          <a:srgbClr val="FFFFFF"/>
        </a:lt1>
        <a:dk2>
          <a:srgbClr val="FF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DA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Grön">
  <a:themeElements>
    <a:clrScheme name="Grön 1">
      <a:dk1>
        <a:srgbClr val="000000"/>
      </a:dk1>
      <a:lt1>
        <a:srgbClr val="FFFFFF"/>
      </a:lt1>
      <a:dk2>
        <a:srgbClr val="000000"/>
      </a:dk2>
      <a:lt2>
        <a:srgbClr val="A7A9AC"/>
      </a:lt2>
      <a:accent1>
        <a:srgbClr val="9FCBED"/>
      </a:accent1>
      <a:accent2>
        <a:srgbClr val="009CDC"/>
      </a:accent2>
      <a:accent3>
        <a:srgbClr val="FFFFFF"/>
      </a:accent3>
      <a:accent4>
        <a:srgbClr val="000000"/>
      </a:accent4>
      <a:accent5>
        <a:srgbClr val="CDE2F4"/>
      </a:accent5>
      <a:accent6>
        <a:srgbClr val="008DC7"/>
      </a:accent6>
      <a:hlink>
        <a:srgbClr val="0074BC"/>
      </a:hlink>
      <a:folHlink>
        <a:srgbClr val="005288"/>
      </a:folHlink>
    </a:clrScheme>
    <a:fontScheme name="Grö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lnDef>
  </a:objectDefaults>
  <a:extraClrSchemeLst>
    <a:extraClrScheme>
      <a:clrScheme name="Grön 1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00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ön 2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C8E5B5"/>
        </a:accent1>
        <a:accent2>
          <a:srgbClr val="A5D585"/>
        </a:accent2>
        <a:accent3>
          <a:srgbClr val="FFFFFF"/>
        </a:accent3>
        <a:accent4>
          <a:srgbClr val="000000"/>
        </a:accent4>
        <a:accent5>
          <a:srgbClr val="E0F0D7"/>
        </a:accent5>
        <a:accent6>
          <a:srgbClr val="95C178"/>
        </a:accent6>
        <a:hlink>
          <a:srgbClr val="6CB33E"/>
        </a:hlink>
        <a:folHlink>
          <a:srgbClr val="4A7A2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ön 3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D1D3D4"/>
        </a:accent1>
        <a:accent2>
          <a:srgbClr val="A7A9AF"/>
        </a:accent2>
        <a:accent3>
          <a:srgbClr val="FFFFFF"/>
        </a:accent3>
        <a:accent4>
          <a:srgbClr val="000000"/>
        </a:accent4>
        <a:accent5>
          <a:srgbClr val="E5E6E6"/>
        </a:accent5>
        <a:accent6>
          <a:srgbClr val="97999E"/>
        </a:accent6>
        <a:hlink>
          <a:srgbClr val="58595B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ön 4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FFEF6F"/>
        </a:accent1>
        <a:accent2>
          <a:srgbClr val="FFDF1A"/>
        </a:accent2>
        <a:accent3>
          <a:srgbClr val="FFFFFF"/>
        </a:accent3>
        <a:accent4>
          <a:srgbClr val="000000"/>
        </a:accent4>
        <a:accent5>
          <a:srgbClr val="FFF6BB"/>
        </a:accent5>
        <a:accent6>
          <a:srgbClr val="E7CA16"/>
        </a:accent6>
        <a:hlink>
          <a:srgbClr val="FDB812"/>
        </a:hlink>
        <a:folHlink>
          <a:srgbClr val="EF3D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ön 5">
        <a:dk1>
          <a:srgbClr val="0000FF"/>
        </a:dk1>
        <a:lt1>
          <a:srgbClr val="FFFFFF"/>
        </a:lt1>
        <a:dk2>
          <a:srgbClr val="FF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DA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thlm_pres_pelare">
  <a:themeElements>
    <a:clrScheme name="sthlm_pres_pelare 5">
      <a:dk1>
        <a:srgbClr val="0000FF"/>
      </a:dk1>
      <a:lt1>
        <a:srgbClr val="FFFFFF"/>
      </a:lt1>
      <a:dk2>
        <a:srgbClr val="FF0000"/>
      </a:dk2>
      <a:lt2>
        <a:srgbClr val="A7A9AC"/>
      </a:lt2>
      <a:accent1>
        <a:srgbClr val="9FCBED"/>
      </a:accent1>
      <a:accent2>
        <a:srgbClr val="009CDC"/>
      </a:accent2>
      <a:accent3>
        <a:srgbClr val="FFFFFF"/>
      </a:accent3>
      <a:accent4>
        <a:srgbClr val="0000DA"/>
      </a:accent4>
      <a:accent5>
        <a:srgbClr val="CDE2F4"/>
      </a:accent5>
      <a:accent6>
        <a:srgbClr val="008DC7"/>
      </a:accent6>
      <a:hlink>
        <a:srgbClr val="0074BC"/>
      </a:hlink>
      <a:folHlink>
        <a:srgbClr val="005288"/>
      </a:folHlink>
    </a:clrScheme>
    <a:fontScheme name="sthlm_pres_pelare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Angränsand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lnDef>
  </a:objectDefaults>
  <a:extraClrSchemeLst>
    <a:extraClrScheme>
      <a:clrScheme name="sthlm_pres_pelare 1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00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hlm_pres_pelare 2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C8E5B5"/>
        </a:accent1>
        <a:accent2>
          <a:srgbClr val="A5D585"/>
        </a:accent2>
        <a:accent3>
          <a:srgbClr val="FFFFFF"/>
        </a:accent3>
        <a:accent4>
          <a:srgbClr val="000000"/>
        </a:accent4>
        <a:accent5>
          <a:srgbClr val="E0F0D7"/>
        </a:accent5>
        <a:accent6>
          <a:srgbClr val="95C178"/>
        </a:accent6>
        <a:hlink>
          <a:srgbClr val="6CB33E"/>
        </a:hlink>
        <a:folHlink>
          <a:srgbClr val="4A7A2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hlm_pres_pelare 3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D1D3D4"/>
        </a:accent1>
        <a:accent2>
          <a:srgbClr val="A7A9AF"/>
        </a:accent2>
        <a:accent3>
          <a:srgbClr val="FFFFFF"/>
        </a:accent3>
        <a:accent4>
          <a:srgbClr val="000000"/>
        </a:accent4>
        <a:accent5>
          <a:srgbClr val="E5E6E6"/>
        </a:accent5>
        <a:accent6>
          <a:srgbClr val="97999E"/>
        </a:accent6>
        <a:hlink>
          <a:srgbClr val="58595B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hlm_pres_pelare 4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FFEF6F"/>
        </a:accent1>
        <a:accent2>
          <a:srgbClr val="FFDF1A"/>
        </a:accent2>
        <a:accent3>
          <a:srgbClr val="FFFFFF"/>
        </a:accent3>
        <a:accent4>
          <a:srgbClr val="000000"/>
        </a:accent4>
        <a:accent5>
          <a:srgbClr val="FFF6BB"/>
        </a:accent5>
        <a:accent6>
          <a:srgbClr val="E7CA16"/>
        </a:accent6>
        <a:hlink>
          <a:srgbClr val="FDB812"/>
        </a:hlink>
        <a:folHlink>
          <a:srgbClr val="EF3D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hlm_pres_pelare 5">
        <a:dk1>
          <a:srgbClr val="0000FF"/>
        </a:dk1>
        <a:lt1>
          <a:srgbClr val="FFFFFF"/>
        </a:lt1>
        <a:dk2>
          <a:srgbClr val="FF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DA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extern_sthlm_pres_pelare">
  <a:themeElements>
    <a:clrScheme name="extern_sthlm_pres_pelare 1">
      <a:dk1>
        <a:srgbClr val="000000"/>
      </a:dk1>
      <a:lt1>
        <a:srgbClr val="FFFFFF"/>
      </a:lt1>
      <a:dk2>
        <a:srgbClr val="000000"/>
      </a:dk2>
      <a:lt2>
        <a:srgbClr val="A7A9AC"/>
      </a:lt2>
      <a:accent1>
        <a:srgbClr val="9FCBED"/>
      </a:accent1>
      <a:accent2>
        <a:srgbClr val="009CDC"/>
      </a:accent2>
      <a:accent3>
        <a:srgbClr val="FFFFFF"/>
      </a:accent3>
      <a:accent4>
        <a:srgbClr val="000000"/>
      </a:accent4>
      <a:accent5>
        <a:srgbClr val="CDE2F4"/>
      </a:accent5>
      <a:accent6>
        <a:srgbClr val="008DC7"/>
      </a:accent6>
      <a:hlink>
        <a:srgbClr val="0074BC"/>
      </a:hlink>
      <a:folHlink>
        <a:srgbClr val="005288"/>
      </a:folHlink>
    </a:clrScheme>
    <a:fontScheme name="extern_sthlm_pres_pelare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lnDef>
  </a:objectDefaults>
  <a:extraClrSchemeLst>
    <a:extraClrScheme>
      <a:clrScheme name="extern_sthlm_pres_pelare 1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00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tern_sthlm_pres_pelare 2">
        <a:dk1>
          <a:srgbClr val="0000FF"/>
        </a:dk1>
        <a:lt1>
          <a:srgbClr val="FFFFFF"/>
        </a:lt1>
        <a:dk2>
          <a:srgbClr val="FF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DA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riddarholmskyrkan">
  <a:themeElements>
    <a:clrScheme name="riddarholmskyrkan 5">
      <a:dk1>
        <a:srgbClr val="0000FF"/>
      </a:dk1>
      <a:lt1>
        <a:srgbClr val="FFFFFF"/>
      </a:lt1>
      <a:dk2>
        <a:srgbClr val="FF0000"/>
      </a:dk2>
      <a:lt2>
        <a:srgbClr val="A7A9AC"/>
      </a:lt2>
      <a:accent1>
        <a:srgbClr val="9FCBED"/>
      </a:accent1>
      <a:accent2>
        <a:srgbClr val="009CDC"/>
      </a:accent2>
      <a:accent3>
        <a:srgbClr val="FFFFFF"/>
      </a:accent3>
      <a:accent4>
        <a:srgbClr val="0000DA"/>
      </a:accent4>
      <a:accent5>
        <a:srgbClr val="CDE2F4"/>
      </a:accent5>
      <a:accent6>
        <a:srgbClr val="008DC7"/>
      </a:accent6>
      <a:hlink>
        <a:srgbClr val="0074BC"/>
      </a:hlink>
      <a:folHlink>
        <a:srgbClr val="005288"/>
      </a:folHlink>
    </a:clrScheme>
    <a:fontScheme name="riddarholmskyrka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lnDef>
  </a:objectDefaults>
  <a:extraClrSchemeLst>
    <a:extraClrScheme>
      <a:clrScheme name="riddarholmskyrkan 1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00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2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C8E5B5"/>
        </a:accent1>
        <a:accent2>
          <a:srgbClr val="A5D585"/>
        </a:accent2>
        <a:accent3>
          <a:srgbClr val="FFFFFF"/>
        </a:accent3>
        <a:accent4>
          <a:srgbClr val="000000"/>
        </a:accent4>
        <a:accent5>
          <a:srgbClr val="E0F0D7"/>
        </a:accent5>
        <a:accent6>
          <a:srgbClr val="95C178"/>
        </a:accent6>
        <a:hlink>
          <a:srgbClr val="6CB33E"/>
        </a:hlink>
        <a:folHlink>
          <a:srgbClr val="4A7A2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3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D1D3D4"/>
        </a:accent1>
        <a:accent2>
          <a:srgbClr val="A7A9AF"/>
        </a:accent2>
        <a:accent3>
          <a:srgbClr val="FFFFFF"/>
        </a:accent3>
        <a:accent4>
          <a:srgbClr val="000000"/>
        </a:accent4>
        <a:accent5>
          <a:srgbClr val="E5E6E6"/>
        </a:accent5>
        <a:accent6>
          <a:srgbClr val="97999E"/>
        </a:accent6>
        <a:hlink>
          <a:srgbClr val="58595B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4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FFEF6F"/>
        </a:accent1>
        <a:accent2>
          <a:srgbClr val="FFDF1A"/>
        </a:accent2>
        <a:accent3>
          <a:srgbClr val="FFFFFF"/>
        </a:accent3>
        <a:accent4>
          <a:srgbClr val="000000"/>
        </a:accent4>
        <a:accent5>
          <a:srgbClr val="FFF6BB"/>
        </a:accent5>
        <a:accent6>
          <a:srgbClr val="E7CA16"/>
        </a:accent6>
        <a:hlink>
          <a:srgbClr val="FDB812"/>
        </a:hlink>
        <a:folHlink>
          <a:srgbClr val="EF3D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5">
        <a:dk1>
          <a:srgbClr val="0000FF"/>
        </a:dk1>
        <a:lt1>
          <a:srgbClr val="FFFFFF"/>
        </a:lt1>
        <a:dk2>
          <a:srgbClr val="FF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DA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riddarholmskyrkan">
  <a:themeElements>
    <a:clrScheme name="riddarholmskyrkan 5">
      <a:dk1>
        <a:srgbClr val="0000FF"/>
      </a:dk1>
      <a:lt1>
        <a:srgbClr val="FFFFFF"/>
      </a:lt1>
      <a:dk2>
        <a:srgbClr val="FF0000"/>
      </a:dk2>
      <a:lt2>
        <a:srgbClr val="A7A9AC"/>
      </a:lt2>
      <a:accent1>
        <a:srgbClr val="9FCBED"/>
      </a:accent1>
      <a:accent2>
        <a:srgbClr val="009CDC"/>
      </a:accent2>
      <a:accent3>
        <a:srgbClr val="FFFFFF"/>
      </a:accent3>
      <a:accent4>
        <a:srgbClr val="0000DA"/>
      </a:accent4>
      <a:accent5>
        <a:srgbClr val="CDE2F4"/>
      </a:accent5>
      <a:accent6>
        <a:srgbClr val="008DC7"/>
      </a:accent6>
      <a:hlink>
        <a:srgbClr val="0074BC"/>
      </a:hlink>
      <a:folHlink>
        <a:srgbClr val="005288"/>
      </a:folHlink>
    </a:clrScheme>
    <a:fontScheme name="riddarholmskyrka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lnDef>
  </a:objectDefaults>
  <a:extraClrSchemeLst>
    <a:extraClrScheme>
      <a:clrScheme name="riddarholmskyrkan 1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00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2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C8E5B5"/>
        </a:accent1>
        <a:accent2>
          <a:srgbClr val="A5D585"/>
        </a:accent2>
        <a:accent3>
          <a:srgbClr val="FFFFFF"/>
        </a:accent3>
        <a:accent4>
          <a:srgbClr val="000000"/>
        </a:accent4>
        <a:accent5>
          <a:srgbClr val="E0F0D7"/>
        </a:accent5>
        <a:accent6>
          <a:srgbClr val="95C178"/>
        </a:accent6>
        <a:hlink>
          <a:srgbClr val="6CB33E"/>
        </a:hlink>
        <a:folHlink>
          <a:srgbClr val="4A7A2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3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D1D3D4"/>
        </a:accent1>
        <a:accent2>
          <a:srgbClr val="A7A9AF"/>
        </a:accent2>
        <a:accent3>
          <a:srgbClr val="FFFFFF"/>
        </a:accent3>
        <a:accent4>
          <a:srgbClr val="000000"/>
        </a:accent4>
        <a:accent5>
          <a:srgbClr val="E5E6E6"/>
        </a:accent5>
        <a:accent6>
          <a:srgbClr val="97999E"/>
        </a:accent6>
        <a:hlink>
          <a:srgbClr val="58595B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4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FFEF6F"/>
        </a:accent1>
        <a:accent2>
          <a:srgbClr val="FFDF1A"/>
        </a:accent2>
        <a:accent3>
          <a:srgbClr val="FFFFFF"/>
        </a:accent3>
        <a:accent4>
          <a:srgbClr val="000000"/>
        </a:accent4>
        <a:accent5>
          <a:srgbClr val="FFF6BB"/>
        </a:accent5>
        <a:accent6>
          <a:srgbClr val="E7CA16"/>
        </a:accent6>
        <a:hlink>
          <a:srgbClr val="FDB812"/>
        </a:hlink>
        <a:folHlink>
          <a:srgbClr val="EF3D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ddarholmskyrkan 5">
        <a:dk1>
          <a:srgbClr val="0000FF"/>
        </a:dk1>
        <a:lt1>
          <a:srgbClr val="FFFFFF"/>
        </a:lt1>
        <a:dk2>
          <a:srgbClr val="FF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DA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riddarholmskyrkan</Template>
  <TotalTime>21626</TotalTime>
  <Words>397</Words>
  <Application>Microsoft Office PowerPoint</Application>
  <PresentationFormat>Bildspel på skärmen (4:3)</PresentationFormat>
  <Paragraphs>123</Paragraphs>
  <Slides>24</Slides>
  <Notes>8</Notes>
  <HiddenSlides>1</HiddenSlides>
  <MMClips>0</MMClips>
  <ScaleCrop>false</ScaleCrop>
  <HeadingPairs>
    <vt:vector size="6" baseType="variant">
      <vt:variant>
        <vt:lpstr>Tema</vt:lpstr>
      </vt:variant>
      <vt:variant>
        <vt:i4>13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24</vt:i4>
      </vt:variant>
    </vt:vector>
  </HeadingPairs>
  <TitlesOfParts>
    <vt:vector size="38" baseType="lpstr">
      <vt:lpstr>riddarholmskyrkan</vt:lpstr>
      <vt:lpstr>Anpassad formgivning</vt:lpstr>
      <vt:lpstr>Blå</vt:lpstr>
      <vt:lpstr>Grå</vt:lpstr>
      <vt:lpstr>Grön</vt:lpstr>
      <vt:lpstr>sthlm_pres_pelare</vt:lpstr>
      <vt:lpstr>extern_sthlm_pres_pelare</vt:lpstr>
      <vt:lpstr>1_riddarholmskyrkan</vt:lpstr>
      <vt:lpstr>2_riddarholmskyrkan</vt:lpstr>
      <vt:lpstr>3_riddarholmskyrkan</vt:lpstr>
      <vt:lpstr>4_riddarholmskyrkan</vt:lpstr>
      <vt:lpstr>5_riddarholmskyrkan</vt:lpstr>
      <vt:lpstr>6_riddarholmskyrkan</vt:lpstr>
      <vt:lpstr>Chart</vt:lpstr>
      <vt:lpstr>Welcome to Stockholm</vt:lpstr>
      <vt:lpstr>Piperska muren 1695 Summer house for earl Carl Piper</vt:lpstr>
      <vt:lpstr>PowerPoint-presentation</vt:lpstr>
      <vt:lpstr>European Green Capitals</vt:lpstr>
      <vt:lpstr>PowerPoint-presentation</vt:lpstr>
      <vt:lpstr>Vision 2030 combining growth with sustainable development</vt:lpstr>
      <vt:lpstr>The latest forecast shows an even higher growth</vt:lpstr>
      <vt:lpstr>Goals and achievements</vt:lpstr>
      <vt:lpstr>Long-term perspective.  Again!</vt:lpstr>
      <vt:lpstr>PowerPoint-presentation</vt:lpstr>
      <vt:lpstr>The Hammarby Waterfront project</vt:lpstr>
      <vt:lpstr>The Royal Seaport</vt:lpstr>
      <vt:lpstr>Stockholm has 100 times better air quality today compared with 1965</vt:lpstr>
      <vt:lpstr>PowerPoint-presentation</vt:lpstr>
      <vt:lpstr> City of Stockholm Chemicals Management Strategy   For a non-toxic Stockholm 2030  </vt:lpstr>
      <vt:lpstr>Congestion charges</vt:lpstr>
      <vt:lpstr>PowerPoint-presentation</vt:lpstr>
      <vt:lpstr>PowerPoint-presentation</vt:lpstr>
      <vt:lpstr>PowerPoint-presentation</vt:lpstr>
      <vt:lpstr>New metro lines financed by rised congestion tax</vt:lpstr>
      <vt:lpstr>How did you go to work September 2013</vt:lpstr>
      <vt:lpstr>PowerPoint-presentation</vt:lpstr>
      <vt:lpstr>Electrical vehicles, plug in hybrids, nnew infrastructure</vt:lpstr>
      <vt:lpstr>Once again. Welcome to Stockholm! </vt:lpstr>
    </vt:vector>
  </TitlesOfParts>
  <Company>Miljöförvaltningen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Miljön i Stockholm</dc:title>
  <dc:creator>Gunnar Söderholm</dc:creator>
  <dc:description>SHMF1107, v 1.0, 2007-03-09</dc:description>
  <cp:lastModifiedBy>Gunnar Söderholm</cp:lastModifiedBy>
  <cp:revision>347</cp:revision>
  <cp:lastPrinted>2014-04-08T14:21:46Z</cp:lastPrinted>
  <dcterms:created xsi:type="dcterms:W3CDTF">2008-08-14T12:16:49Z</dcterms:created>
  <dcterms:modified xsi:type="dcterms:W3CDTF">2014-05-22T06:56:45Z</dcterms:modified>
</cp:coreProperties>
</file>