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83" r:id="rId3"/>
    <p:sldId id="257" r:id="rId4"/>
    <p:sldId id="258" r:id="rId5"/>
    <p:sldId id="264" r:id="rId6"/>
    <p:sldId id="285" r:id="rId7"/>
    <p:sldId id="268" r:id="rId8"/>
    <p:sldId id="284" r:id="rId9"/>
    <p:sldId id="291" r:id="rId10"/>
    <p:sldId id="282" r:id="rId11"/>
    <p:sldId id="293" r:id="rId12"/>
    <p:sldId id="281" r:id="rId13"/>
    <p:sldId id="279" r:id="rId14"/>
    <p:sldId id="271" r:id="rId15"/>
    <p:sldId id="263" r:id="rId16"/>
    <p:sldId id="269" r:id="rId17"/>
    <p:sldId id="265" r:id="rId18"/>
    <p:sldId id="275" r:id="rId19"/>
    <p:sldId id="288" r:id="rId20"/>
    <p:sldId id="289" r:id="rId21"/>
    <p:sldId id="273" r:id="rId22"/>
    <p:sldId id="276" r:id="rId23"/>
    <p:sldId id="277" r:id="rId24"/>
    <p:sldId id="294" r:id="rId25"/>
    <p:sldId id="295" r:id="rId26"/>
    <p:sldId id="266" r:id="rId27"/>
  </p:sldIdLst>
  <p:sldSz cx="10801350" cy="7561263"/>
  <p:notesSz cx="6858000" cy="9144000"/>
  <p:defaultTextStyle>
    <a:defPPr>
      <a:defRPr lang="nb-NO"/>
    </a:defPPr>
    <a:lvl1pPr marL="0" algn="l" defTabSz="1049274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4637" algn="l" defTabSz="1049274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9274" algn="l" defTabSz="1049274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73911" algn="l" defTabSz="1049274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98548" algn="l" defTabSz="1049274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23185" algn="l" defTabSz="1049274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47822" algn="l" defTabSz="1049274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72459" algn="l" defTabSz="1049274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97096" algn="l" defTabSz="1049274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8E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07" autoAdjust="0"/>
    <p:restoredTop sz="94660"/>
  </p:normalViewPr>
  <p:slideViewPr>
    <p:cSldViewPr snapToObjects="1">
      <p:cViewPr varScale="1">
        <p:scale>
          <a:sx n="62" d="100"/>
          <a:sy n="62" d="100"/>
        </p:scale>
        <p:origin x="-408" y="-72"/>
      </p:cViewPr>
      <p:guideLst>
        <p:guide orient="horz" pos="2382"/>
        <p:guide pos="340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81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3C0815-C672-429E-89C0-DCF9087C9329}" type="datetimeFigureOut">
              <a:rPr lang="nb-NO" smtClean="0"/>
              <a:pPr/>
              <a:t>27.05.2014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81075" y="685800"/>
            <a:ext cx="48958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B156F9-3208-4973-85E9-048AC4060EBF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xmlns="" val="2464359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B156F9-3208-4973-85E9-048AC4060EBF}" type="slidenum">
              <a:rPr lang="nb-NO" smtClean="0"/>
              <a:pPr/>
              <a:t>1</a:t>
            </a:fld>
            <a:endParaRPr lang="nb-NO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ptmal_index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143" y="2635"/>
            <a:ext cx="10803600" cy="75591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79200" y="4595996"/>
            <a:ext cx="4601995" cy="1938992"/>
          </a:xfrm>
        </p:spPr>
        <p:txBody>
          <a:bodyPr wrap="square" anchor="t" anchorCtr="0">
            <a:spAutoFit/>
          </a:bodyPr>
          <a:lstStyle>
            <a:lvl1pPr algn="l">
              <a:defRPr sz="4200" b="1">
                <a:solidFill>
                  <a:srgbClr val="00338E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79200" y="5883473"/>
            <a:ext cx="4601995" cy="1303030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sz="3100" b="0" cap="all" baseline="0">
                <a:solidFill>
                  <a:schemeClr val="bg1"/>
                </a:solidFill>
              </a:defRPr>
            </a:lvl1pPr>
            <a:lvl2pPr marL="5246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92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739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985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231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478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724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970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5478463" y="4085541"/>
            <a:ext cx="4602732" cy="287338"/>
          </a:xfrm>
        </p:spPr>
        <p:txBody>
          <a:bodyPr/>
          <a:lstStyle>
            <a:lvl1pPr>
              <a:defRPr sz="17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nb-NO" dirty="0" smtClean="0"/>
              <a:t>Stikktittel</a:t>
            </a:r>
            <a:endParaRPr lang="nb-NO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990000" y="2723967"/>
            <a:ext cx="4302000" cy="4153008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5508000" y="2723967"/>
            <a:ext cx="4302000" cy="4153008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med s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90000" y="2821891"/>
            <a:ext cx="4266659" cy="646331"/>
          </a:xfrm>
        </p:spPr>
        <p:txBody>
          <a:bodyPr>
            <a:spAutoFit/>
          </a:bodyPr>
          <a:lstStyle>
            <a:lvl1pPr>
              <a:defRPr sz="4200" i="1" cap="none" baseline="0"/>
            </a:lvl1pPr>
          </a:lstStyle>
          <a:p>
            <a:r>
              <a:rPr lang="en-US" dirty="0" err="1" smtClean="0"/>
              <a:t>Sitat</a:t>
            </a:r>
            <a:endParaRPr lang="nb-NO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497200" y="0"/>
            <a:ext cx="5304150" cy="7561263"/>
          </a:xfrm>
        </p:spPr>
        <p:txBody>
          <a:bodyPr/>
          <a:lstStyle/>
          <a:p>
            <a:r>
              <a:rPr lang="nb-NO" smtClean="0"/>
              <a:t>Klikk ikonet for å legge til et bilde</a:t>
            </a:r>
            <a:endParaRPr lang="nb-NO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useoppslag med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0801350" cy="7561263"/>
          </a:xfrm>
        </p:spPr>
        <p:txBody>
          <a:bodyPr/>
          <a:lstStyle/>
          <a:p>
            <a:r>
              <a:rPr lang="nb-NO" smtClean="0"/>
              <a:t>Klikk ikonet for å legge til et bilde</a:t>
            </a:r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6000" y="5629383"/>
            <a:ext cx="8497163" cy="1415772"/>
          </a:xfrm>
        </p:spPr>
        <p:txBody>
          <a:bodyPr wrap="square" anchor="b" anchorCtr="0">
            <a:spAutoFit/>
          </a:bodyPr>
          <a:lstStyle>
            <a:lvl1pPr algn="l">
              <a:defRPr sz="4600" b="0">
                <a:solidFill>
                  <a:schemeClr val="accent5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40067" y="7008171"/>
            <a:ext cx="2520315" cy="402567"/>
          </a:xfrm>
          <a:prstGeom prst="rect">
            <a:avLst/>
          </a:prstGeom>
        </p:spPr>
        <p:txBody>
          <a:bodyPr/>
          <a:lstStyle/>
          <a:p>
            <a:fld id="{357AEEF6-67F4-442C-82CC-B4840A2ED817}" type="datetimeFigureOut">
              <a:rPr lang="nb-NO" smtClean="0"/>
              <a:pPr/>
              <a:t>27.05.2014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690461" y="7008171"/>
            <a:ext cx="3420428" cy="402567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740968" y="7008171"/>
            <a:ext cx="2520315" cy="402567"/>
          </a:xfrm>
          <a:prstGeom prst="rect">
            <a:avLst/>
          </a:prstGeom>
        </p:spPr>
        <p:txBody>
          <a:bodyPr/>
          <a:lstStyle/>
          <a:p>
            <a:fld id="{03411626-DF19-401E-B955-E8753E103F0A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990000" y="2723967"/>
            <a:ext cx="4302000" cy="415300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b-NO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5508000" y="2723967"/>
            <a:ext cx="4302000" cy="415300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xmlns="" val="4291116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kstside.pn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2264" y="0"/>
            <a:ext cx="7054595" cy="207753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90000" y="2077535"/>
            <a:ext cx="8820000" cy="47705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0000" y="2723967"/>
            <a:ext cx="8820000" cy="415300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6" r:id="rId4"/>
    <p:sldLayoutId id="2147483658" r:id="rId5"/>
    <p:sldLayoutId id="2147483655" r:id="rId6"/>
    <p:sldLayoutId id="2147483659" r:id="rId7"/>
  </p:sldLayoutIdLst>
  <p:txStyles>
    <p:titleStyle>
      <a:lvl1pPr algn="l" defTabSz="1049274" rtl="0" eaLnBrk="1" latinLnBrk="0" hangingPunct="1">
        <a:spcBef>
          <a:spcPct val="0"/>
        </a:spcBef>
        <a:buNone/>
        <a:defRPr sz="3100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1049274" rtl="0" eaLnBrk="1" latinLnBrk="0" hangingPunct="1">
        <a:spcBef>
          <a:spcPct val="20000"/>
        </a:spcBef>
        <a:buFont typeface="Arial" pitchFamily="34" charset="0"/>
        <a:buChar char="​"/>
        <a:defRPr sz="2250" kern="1200">
          <a:solidFill>
            <a:schemeClr val="tx2"/>
          </a:solidFill>
          <a:latin typeface="+mj-lt"/>
          <a:ea typeface="+mn-ea"/>
          <a:cs typeface="+mn-cs"/>
        </a:defRPr>
      </a:lvl1pPr>
      <a:lvl2pPr marL="177800" indent="-177800" algn="l" defTabSz="1049274" rtl="0" eaLnBrk="1" latinLnBrk="0" hangingPunct="1">
        <a:spcBef>
          <a:spcPct val="20000"/>
        </a:spcBef>
        <a:buClr>
          <a:schemeClr val="bg2"/>
        </a:buClr>
        <a:buFont typeface="Arial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542925" indent="-182563" algn="l" defTabSz="1049274" rtl="0" eaLnBrk="1" latinLnBrk="0" hangingPunct="1">
        <a:spcBef>
          <a:spcPct val="20000"/>
        </a:spcBef>
        <a:buClr>
          <a:schemeClr val="bg2"/>
        </a:buClr>
        <a:buFont typeface="Arial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3pPr>
      <a:lvl4pPr marL="898525" indent="-174625" algn="l" defTabSz="1049274" rtl="0" eaLnBrk="1" latinLnBrk="0" hangingPunct="1">
        <a:spcBef>
          <a:spcPct val="20000"/>
        </a:spcBef>
        <a:buClr>
          <a:schemeClr val="bg2"/>
        </a:buClr>
        <a:buFont typeface="Arial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4pPr>
      <a:lvl5pPr marL="1254125" indent="-174625" algn="l" defTabSz="1049274" rtl="0" eaLnBrk="1" latinLnBrk="0" hangingPunct="1">
        <a:spcBef>
          <a:spcPct val="20000"/>
        </a:spcBef>
        <a:buClr>
          <a:schemeClr val="bg2"/>
        </a:buClr>
        <a:buFont typeface="Arial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5pPr>
      <a:lvl6pPr marL="2885504" indent="-262319" algn="l" defTabSz="1049274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10141" indent="-262319" algn="l" defTabSz="1049274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34778" indent="-262319" algn="l" defTabSz="1049274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59415" indent="-262319" algn="l" defTabSz="1049274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04927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4637" algn="l" defTabSz="104927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9274" algn="l" defTabSz="104927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73911" algn="l" defTabSz="104927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98548" algn="l" defTabSz="104927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23185" algn="l" defTabSz="104927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47822" algn="l" defTabSz="104927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72459" algn="l" defTabSz="104927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97096" algn="l" defTabSz="104927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456459" y="3636615"/>
            <a:ext cx="6624736" cy="2862322"/>
          </a:xfrm>
        </p:spPr>
        <p:txBody>
          <a:bodyPr/>
          <a:lstStyle/>
          <a:p>
            <a:r>
              <a:rPr lang="en-US" sz="4800" dirty="0" smtClean="0"/>
              <a:t>Electric vehicles in </a:t>
            </a:r>
            <a:r>
              <a:rPr lang="en-US" sz="4800" dirty="0" err="1" smtClean="0"/>
              <a:t>norway</a:t>
            </a:r>
            <a:r>
              <a:rPr lang="en-US" sz="4800" dirty="0" smtClean="0"/>
              <a:t> and </a:t>
            </a:r>
            <a:r>
              <a:rPr lang="en-US" sz="4800" dirty="0" err="1" smtClean="0"/>
              <a:t>oslo</a:t>
            </a:r>
            <a:r>
              <a:rPr lang="en-US" dirty="0"/>
              <a:t/>
            </a:r>
            <a:br>
              <a:rPr lang="en-US" dirty="0"/>
            </a:br>
            <a:endParaRPr lang="nb-NO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3456460" y="6068139"/>
            <a:ext cx="6624735" cy="1303030"/>
          </a:xfrm>
        </p:spPr>
        <p:txBody>
          <a:bodyPr/>
          <a:lstStyle/>
          <a:p>
            <a:r>
              <a:rPr lang="en-US" sz="2800" dirty="0"/>
              <a:t>Marianne </a:t>
            </a:r>
            <a:r>
              <a:rPr lang="en-US" sz="2800" dirty="0" smtClean="0"/>
              <a:t>Mølmen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>Agency for Urban Environment, City of Oslo</a:t>
            </a:r>
          </a:p>
          <a:p>
            <a:endParaRPr lang="nb-NO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240435" y="396255"/>
            <a:ext cx="5184576" cy="477054"/>
          </a:xfrm>
        </p:spPr>
        <p:txBody>
          <a:bodyPr/>
          <a:lstStyle/>
          <a:p>
            <a:r>
              <a:rPr lang="nb-NO" dirty="0"/>
              <a:t>An </a:t>
            </a:r>
            <a:r>
              <a:rPr lang="nb-NO" dirty="0" err="1"/>
              <a:t>extreme</a:t>
            </a:r>
            <a:r>
              <a:rPr lang="nb-NO" dirty="0"/>
              <a:t> </a:t>
            </a:r>
            <a:r>
              <a:rPr lang="nb-NO" dirty="0" err="1"/>
              <a:t>example</a:t>
            </a:r>
            <a:r>
              <a:rPr lang="nb-NO" dirty="0"/>
              <a:t>: </a:t>
            </a:r>
            <a:br>
              <a:rPr lang="nb-NO" dirty="0"/>
            </a:br>
            <a:r>
              <a:rPr lang="nb-NO" dirty="0" smtClean="0"/>
              <a:t>Chevrolet </a:t>
            </a:r>
            <a:r>
              <a:rPr lang="nb-NO" dirty="0"/>
              <a:t>Camaro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2808387" y="6372919"/>
            <a:ext cx="6033470" cy="864096"/>
          </a:xfrm>
        </p:spPr>
        <p:txBody>
          <a:bodyPr/>
          <a:lstStyle/>
          <a:p>
            <a:r>
              <a:rPr lang="nb-NO" dirty="0" smtClean="0"/>
              <a:t>Price in Norway (</a:t>
            </a:r>
            <a:r>
              <a:rPr lang="nb-NO" dirty="0" err="1" smtClean="0"/>
              <a:t>high</a:t>
            </a:r>
            <a:r>
              <a:rPr lang="nb-NO" dirty="0" smtClean="0"/>
              <a:t> </a:t>
            </a:r>
            <a:r>
              <a:rPr lang="nb-NO" dirty="0" err="1" smtClean="0"/>
              <a:t>taxes</a:t>
            </a:r>
            <a:r>
              <a:rPr lang="nb-NO" dirty="0" smtClean="0"/>
              <a:t>): 	</a:t>
            </a:r>
            <a:r>
              <a:rPr lang="nb-NO" dirty="0" smtClean="0">
                <a:solidFill>
                  <a:srgbClr val="FF0000"/>
                </a:solidFill>
              </a:rPr>
              <a:t>174 </a:t>
            </a:r>
            <a:r>
              <a:rPr lang="nb-NO" dirty="0">
                <a:solidFill>
                  <a:srgbClr val="FF0000"/>
                </a:solidFill>
              </a:rPr>
              <a:t>5</a:t>
            </a:r>
            <a:r>
              <a:rPr lang="nb-NO" dirty="0" smtClean="0">
                <a:solidFill>
                  <a:srgbClr val="FF0000"/>
                </a:solidFill>
              </a:rPr>
              <a:t>00 EUR</a:t>
            </a:r>
            <a:br>
              <a:rPr lang="nb-NO" dirty="0" smtClean="0">
                <a:solidFill>
                  <a:srgbClr val="FF0000"/>
                </a:solidFill>
              </a:rPr>
            </a:br>
            <a:r>
              <a:rPr lang="nb-NO" dirty="0" smtClean="0"/>
              <a:t>Price in </a:t>
            </a:r>
            <a:r>
              <a:rPr lang="nb-NO" dirty="0" err="1" smtClean="0"/>
              <a:t>Sweden</a:t>
            </a:r>
            <a:r>
              <a:rPr lang="nb-NO" dirty="0" smtClean="0"/>
              <a:t> (</a:t>
            </a:r>
            <a:r>
              <a:rPr lang="nb-NO" dirty="0" err="1" smtClean="0"/>
              <a:t>low</a:t>
            </a:r>
            <a:r>
              <a:rPr lang="nb-NO" dirty="0" smtClean="0"/>
              <a:t>/</a:t>
            </a:r>
            <a:r>
              <a:rPr lang="nb-NO" dirty="0" err="1" smtClean="0"/>
              <a:t>no</a:t>
            </a:r>
            <a:r>
              <a:rPr lang="nb-NO" dirty="0" smtClean="0"/>
              <a:t> </a:t>
            </a:r>
            <a:r>
              <a:rPr lang="nb-NO" dirty="0" err="1" smtClean="0"/>
              <a:t>taxes</a:t>
            </a:r>
            <a:r>
              <a:rPr lang="nb-NO" dirty="0" smtClean="0"/>
              <a:t>):  	  47 </a:t>
            </a:r>
            <a:r>
              <a:rPr lang="nb-NO" dirty="0"/>
              <a:t>1</a:t>
            </a:r>
            <a:r>
              <a:rPr lang="nb-NO" dirty="0" smtClean="0"/>
              <a:t>00 EUR</a:t>
            </a:r>
            <a:endParaRPr lang="nb-NO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3024411" y="1404367"/>
            <a:ext cx="5232262" cy="479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16221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232323" y="396255"/>
            <a:ext cx="7560840" cy="477054"/>
          </a:xfrm>
        </p:spPr>
        <p:txBody>
          <a:bodyPr/>
          <a:lstStyle/>
          <a:p>
            <a:r>
              <a:rPr lang="nb-NO" dirty="0" smtClean="0"/>
              <a:t>AN </a:t>
            </a:r>
            <a:r>
              <a:rPr lang="nb-NO" dirty="0" err="1" smtClean="0"/>
              <a:t>EXTREme</a:t>
            </a:r>
            <a:r>
              <a:rPr lang="nb-NO" dirty="0" smtClean="0"/>
              <a:t> </a:t>
            </a:r>
            <a:r>
              <a:rPr lang="nb-NO" dirty="0" err="1" smtClean="0"/>
              <a:t>electric</a:t>
            </a:r>
            <a:r>
              <a:rPr lang="nb-NO" dirty="0" smtClean="0"/>
              <a:t> </a:t>
            </a:r>
            <a:r>
              <a:rPr lang="nb-NO" dirty="0" err="1" smtClean="0"/>
              <a:t>example</a:t>
            </a:r>
            <a:r>
              <a:rPr lang="nb-NO" dirty="0" smtClean="0"/>
              <a:t>:</a:t>
            </a:r>
            <a:r>
              <a:rPr lang="nb-NO" dirty="0"/>
              <a:t/>
            </a:r>
            <a:br>
              <a:rPr lang="nb-NO" dirty="0"/>
            </a:br>
            <a:r>
              <a:rPr lang="nb-NO" dirty="0" smtClean="0"/>
              <a:t>tesla </a:t>
            </a:r>
            <a:r>
              <a:rPr lang="nb-NO" dirty="0" err="1" smtClean="0"/>
              <a:t>model</a:t>
            </a:r>
            <a:r>
              <a:rPr lang="nb-NO" dirty="0" smtClean="0"/>
              <a:t> s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2808387" y="6372919"/>
            <a:ext cx="6033470" cy="864096"/>
          </a:xfrm>
        </p:spPr>
        <p:txBody>
          <a:bodyPr/>
          <a:lstStyle/>
          <a:p>
            <a:r>
              <a:rPr lang="nb-NO" dirty="0" smtClean="0"/>
              <a:t>Price in Norway (</a:t>
            </a:r>
            <a:r>
              <a:rPr lang="nb-NO" dirty="0" err="1" smtClean="0"/>
              <a:t>no</a:t>
            </a:r>
            <a:r>
              <a:rPr lang="nb-NO" dirty="0" smtClean="0"/>
              <a:t> </a:t>
            </a:r>
            <a:r>
              <a:rPr lang="nb-NO" dirty="0" err="1" smtClean="0"/>
              <a:t>taxes</a:t>
            </a:r>
            <a:r>
              <a:rPr lang="nb-NO" dirty="0" smtClean="0"/>
              <a:t>): 	</a:t>
            </a:r>
            <a:r>
              <a:rPr lang="nb-NO" dirty="0" smtClean="0">
                <a:solidFill>
                  <a:schemeClr val="accent3">
                    <a:lumMod val="75000"/>
                  </a:schemeClr>
                </a:solidFill>
              </a:rPr>
              <a:t>63 </a:t>
            </a:r>
            <a:r>
              <a:rPr lang="nb-NO" dirty="0">
                <a:solidFill>
                  <a:schemeClr val="accent3">
                    <a:lumMod val="75000"/>
                  </a:schemeClr>
                </a:solidFill>
              </a:rPr>
              <a:t>0</a:t>
            </a:r>
            <a:r>
              <a:rPr lang="nb-NO" dirty="0" smtClean="0">
                <a:solidFill>
                  <a:schemeClr val="accent3">
                    <a:lumMod val="75000"/>
                  </a:schemeClr>
                </a:solidFill>
              </a:rPr>
              <a:t>00 EUR</a:t>
            </a:r>
            <a:r>
              <a:rPr lang="nb-NO" dirty="0" smtClean="0"/>
              <a:t/>
            </a:r>
            <a:br>
              <a:rPr lang="nb-NO" dirty="0" smtClean="0"/>
            </a:br>
            <a:r>
              <a:rPr lang="nb-NO" dirty="0" smtClean="0"/>
              <a:t>Price in </a:t>
            </a:r>
            <a:r>
              <a:rPr lang="nb-NO" dirty="0" err="1" smtClean="0"/>
              <a:t>Sweden</a:t>
            </a:r>
            <a:r>
              <a:rPr lang="nb-NO" dirty="0" smtClean="0"/>
              <a:t> (</a:t>
            </a:r>
            <a:r>
              <a:rPr lang="nb-NO" dirty="0" err="1" smtClean="0"/>
              <a:t>low</a:t>
            </a:r>
            <a:r>
              <a:rPr lang="nb-NO" dirty="0" smtClean="0"/>
              <a:t> </a:t>
            </a:r>
            <a:r>
              <a:rPr lang="nb-NO" dirty="0" err="1" smtClean="0"/>
              <a:t>taxes</a:t>
            </a:r>
            <a:r>
              <a:rPr lang="nb-NO" dirty="0" smtClean="0"/>
              <a:t>):  	80 </a:t>
            </a:r>
            <a:r>
              <a:rPr lang="nb-NO" dirty="0"/>
              <a:t>0</a:t>
            </a:r>
            <a:r>
              <a:rPr lang="nb-NO" dirty="0" smtClean="0"/>
              <a:t>00 EUR</a:t>
            </a:r>
            <a:endParaRPr lang="nb-NO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944291" y="1835700"/>
            <a:ext cx="7645797" cy="430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22386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592363" y="900311"/>
            <a:ext cx="7272808" cy="477054"/>
          </a:xfrm>
        </p:spPr>
        <p:txBody>
          <a:bodyPr/>
          <a:lstStyle/>
          <a:p>
            <a:r>
              <a:rPr lang="nb-NO" dirty="0" smtClean="0"/>
              <a:t>INCENTIVES – DAILY USE SAVINGS 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288107" y="1548383"/>
            <a:ext cx="7049594" cy="6012880"/>
          </a:xfrm>
        </p:spPr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nb-NO" dirty="0" err="1" smtClean="0"/>
              <a:t>Free</a:t>
            </a:r>
            <a:r>
              <a:rPr lang="nb-NO" dirty="0" smtClean="0"/>
              <a:t> </a:t>
            </a:r>
            <a:r>
              <a:rPr lang="nb-NO" dirty="0" err="1" smtClean="0"/>
              <a:t>access</a:t>
            </a:r>
            <a:r>
              <a:rPr lang="nb-NO" dirty="0" smtClean="0"/>
              <a:t> </a:t>
            </a:r>
            <a:r>
              <a:rPr lang="nb-NO" dirty="0" err="1" smtClean="0"/>
              <a:t>on</a:t>
            </a:r>
            <a:r>
              <a:rPr lang="nb-NO" dirty="0" smtClean="0"/>
              <a:t> toll </a:t>
            </a:r>
            <a:r>
              <a:rPr lang="nb-NO" dirty="0" err="1" smtClean="0"/>
              <a:t>roads</a:t>
            </a:r>
            <a:r>
              <a:rPr lang="nb-NO" dirty="0" smtClean="0"/>
              <a:t> (1997)</a:t>
            </a:r>
            <a:br>
              <a:rPr lang="nb-NO" dirty="0" smtClean="0"/>
            </a:br>
            <a:r>
              <a:rPr lang="en-US" dirty="0"/>
              <a:t>In Oslo € 3,5 </a:t>
            </a:r>
            <a:r>
              <a:rPr lang="en-US" dirty="0" smtClean="0"/>
              <a:t>– 5, </a:t>
            </a:r>
            <a:br>
              <a:rPr lang="en-US" dirty="0" smtClean="0"/>
            </a:br>
            <a:r>
              <a:rPr lang="en-US" dirty="0" smtClean="0"/>
              <a:t>National </a:t>
            </a:r>
            <a:r>
              <a:rPr lang="en-US" dirty="0"/>
              <a:t>roads and tunnels up to € 20</a:t>
            </a:r>
            <a:r>
              <a:rPr lang="en-US" dirty="0" smtClean="0"/>
              <a:t>.</a:t>
            </a:r>
            <a:r>
              <a:rPr lang="nb-NO" dirty="0" smtClean="0"/>
              <a:t>  </a:t>
            </a:r>
            <a:br>
              <a:rPr lang="nb-NO" dirty="0" smtClean="0"/>
            </a:br>
            <a:endParaRPr lang="nb-NO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nb-NO" dirty="0" err="1" smtClean="0"/>
              <a:t>Free</a:t>
            </a:r>
            <a:r>
              <a:rPr lang="nb-NO" dirty="0" smtClean="0"/>
              <a:t> </a:t>
            </a:r>
            <a:r>
              <a:rPr lang="nb-NO" dirty="0" err="1" smtClean="0"/>
              <a:t>parking</a:t>
            </a:r>
            <a:r>
              <a:rPr lang="nb-NO" dirty="0" smtClean="0"/>
              <a:t> (1999)</a:t>
            </a:r>
            <a:br>
              <a:rPr lang="nb-NO" dirty="0" smtClean="0"/>
            </a:br>
            <a:r>
              <a:rPr lang="en-US" sz="2400" dirty="0"/>
              <a:t>€ </a:t>
            </a:r>
            <a:r>
              <a:rPr lang="en-US" sz="2300" dirty="0" smtClean="0">
                <a:solidFill>
                  <a:srgbClr val="00338E"/>
                </a:solidFill>
              </a:rPr>
              <a:t>2 – 5 per hour </a:t>
            </a:r>
            <a:br>
              <a:rPr lang="en-US" sz="2300" dirty="0" smtClean="0">
                <a:solidFill>
                  <a:srgbClr val="00338E"/>
                </a:solidFill>
              </a:rPr>
            </a:br>
            <a:endParaRPr lang="en-US" sz="2300" dirty="0" smtClean="0">
              <a:solidFill>
                <a:srgbClr val="00338E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nb-NO" dirty="0" smtClean="0"/>
              <a:t>Access to </a:t>
            </a:r>
            <a:r>
              <a:rPr lang="nb-NO" dirty="0" err="1" smtClean="0"/>
              <a:t>use</a:t>
            </a:r>
            <a:r>
              <a:rPr lang="nb-NO" dirty="0" smtClean="0"/>
              <a:t> bus and taxi </a:t>
            </a:r>
            <a:r>
              <a:rPr lang="nb-NO" dirty="0" err="1" smtClean="0"/>
              <a:t>lanes</a:t>
            </a:r>
            <a:r>
              <a:rPr lang="nb-NO" dirty="0"/>
              <a:t> </a:t>
            </a:r>
            <a:r>
              <a:rPr lang="nb-NO" dirty="0" smtClean="0"/>
              <a:t>(2003)</a:t>
            </a:r>
            <a:br>
              <a:rPr lang="nb-NO" dirty="0" smtClean="0"/>
            </a:br>
            <a:r>
              <a:rPr lang="en-US" sz="2300" dirty="0" smtClean="0">
                <a:solidFill>
                  <a:srgbClr val="00338E"/>
                </a:solidFill>
              </a:rPr>
              <a:t>10 </a:t>
            </a:r>
            <a:r>
              <a:rPr lang="en-US" sz="2300" dirty="0">
                <a:solidFill>
                  <a:srgbClr val="00338E"/>
                </a:solidFill>
              </a:rPr>
              <a:t>min -1 hour </a:t>
            </a:r>
            <a:r>
              <a:rPr lang="en-US" sz="2300" dirty="0" smtClean="0">
                <a:solidFill>
                  <a:srgbClr val="00338E"/>
                </a:solidFill>
              </a:rPr>
              <a:t>per day</a:t>
            </a:r>
            <a:br>
              <a:rPr lang="en-US" sz="2300" dirty="0" smtClean="0">
                <a:solidFill>
                  <a:srgbClr val="00338E"/>
                </a:solidFill>
              </a:rPr>
            </a:br>
            <a:endParaRPr lang="nb-NO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nb-NO" dirty="0" err="1" smtClean="0"/>
              <a:t>Local</a:t>
            </a:r>
            <a:r>
              <a:rPr lang="nb-NO" dirty="0" smtClean="0"/>
              <a:t> and </a:t>
            </a:r>
            <a:r>
              <a:rPr lang="nb-NO" dirty="0" err="1" smtClean="0"/>
              <a:t>national</a:t>
            </a:r>
            <a:r>
              <a:rPr lang="nb-NO" dirty="0" smtClean="0"/>
              <a:t> EV </a:t>
            </a:r>
            <a:r>
              <a:rPr lang="nb-NO" dirty="0" err="1" smtClean="0"/>
              <a:t>infrastructure</a:t>
            </a:r>
            <a:r>
              <a:rPr lang="nb-NO" dirty="0" smtClean="0"/>
              <a:t> program (2008)</a:t>
            </a:r>
            <a:br>
              <a:rPr lang="nb-NO" dirty="0" smtClean="0"/>
            </a:br>
            <a:r>
              <a:rPr lang="nb-NO" dirty="0" smtClean="0"/>
              <a:t>4000 normal + 80 fast </a:t>
            </a:r>
            <a:r>
              <a:rPr lang="nb-NO" dirty="0" err="1" smtClean="0"/>
              <a:t>charging</a:t>
            </a:r>
            <a:r>
              <a:rPr lang="nb-NO" dirty="0" smtClean="0"/>
              <a:t> </a:t>
            </a:r>
            <a:r>
              <a:rPr lang="nb-NO" dirty="0" err="1" smtClean="0"/>
              <a:t>points</a:t>
            </a:r>
            <a:r>
              <a:rPr lang="nb-NO" dirty="0" smtClean="0"/>
              <a:t> </a:t>
            </a:r>
            <a:br>
              <a:rPr lang="nb-NO" dirty="0" smtClean="0"/>
            </a:br>
            <a:endParaRPr lang="nb-NO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nb-NO" dirty="0" err="1" smtClean="0"/>
              <a:t>Free</a:t>
            </a:r>
            <a:r>
              <a:rPr lang="nb-NO" dirty="0" smtClean="0"/>
              <a:t> transport </a:t>
            </a:r>
            <a:r>
              <a:rPr lang="nb-NO" dirty="0" err="1" smtClean="0"/>
              <a:t>on</a:t>
            </a:r>
            <a:r>
              <a:rPr lang="nb-NO" dirty="0" smtClean="0"/>
              <a:t> </a:t>
            </a:r>
            <a:r>
              <a:rPr lang="nb-NO" dirty="0" err="1" smtClean="0"/>
              <a:t>ferries</a:t>
            </a:r>
            <a:r>
              <a:rPr lang="nb-NO" dirty="0" smtClean="0"/>
              <a:t> (2009)</a:t>
            </a:r>
            <a:br>
              <a:rPr lang="nb-NO" dirty="0" smtClean="0"/>
            </a:br>
            <a:r>
              <a:rPr lang="en-US" sz="2400" dirty="0">
                <a:solidFill>
                  <a:srgbClr val="00338E"/>
                </a:solidFill>
              </a:rPr>
              <a:t>€</a:t>
            </a:r>
            <a:r>
              <a:rPr lang="en-US" sz="2000" dirty="0" smtClean="0"/>
              <a:t> </a:t>
            </a:r>
            <a:r>
              <a:rPr lang="nb-NO" dirty="0" smtClean="0"/>
              <a:t>12 – 24 </a:t>
            </a:r>
            <a:r>
              <a:rPr lang="nb-NO" dirty="0" err="1" smtClean="0"/>
              <a:t>each</a:t>
            </a:r>
            <a:r>
              <a:rPr lang="nb-NO" dirty="0" smtClean="0"/>
              <a:t> </a:t>
            </a:r>
            <a:r>
              <a:rPr lang="nb-NO" dirty="0" err="1" smtClean="0"/>
              <a:t>way</a:t>
            </a:r>
            <a:endParaRPr lang="nb-NO" dirty="0"/>
          </a:p>
          <a:p>
            <a:pPr marL="342900" indent="-342900">
              <a:buFont typeface="Arial" pitchFamily="34" charset="0"/>
              <a:buChar char="•"/>
            </a:pPr>
            <a:endParaRPr lang="nb-NO" dirty="0" smtClean="0"/>
          </a:p>
          <a:p>
            <a:pPr marL="342900" indent="-342900">
              <a:buFont typeface="Arial" pitchFamily="34" charset="0"/>
              <a:buChar char="•"/>
            </a:pPr>
            <a:endParaRPr lang="nb-NO" dirty="0" smtClean="0"/>
          </a:p>
          <a:p>
            <a:pPr>
              <a:buNone/>
            </a:pPr>
            <a:r>
              <a:rPr lang="nb-NO" dirty="0" smtClean="0"/>
              <a:t/>
            </a:r>
            <a:br>
              <a:rPr lang="nb-NO" dirty="0" smtClean="0"/>
            </a:br>
            <a:r>
              <a:rPr lang="nb-NO" dirty="0" smtClean="0"/>
              <a:t>	</a:t>
            </a:r>
            <a:endParaRPr lang="nb-NO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830053" y="2361875"/>
            <a:ext cx="3015297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322629" y="1377365"/>
            <a:ext cx="2272227" cy="2813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558634" y="4969773"/>
            <a:ext cx="3086364" cy="2196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10138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01887" y="423257"/>
            <a:ext cx="8212631" cy="477054"/>
          </a:xfrm>
        </p:spPr>
        <p:txBody>
          <a:bodyPr/>
          <a:lstStyle/>
          <a:p>
            <a:r>
              <a:rPr lang="nb-NO" dirty="0" smtClean="0"/>
              <a:t>European sale of electric vehicles</a:t>
            </a:r>
            <a:endParaRPr lang="nb-NO" dirty="0"/>
          </a:p>
        </p:txBody>
      </p:sp>
      <p:sp>
        <p:nvSpPr>
          <p:cNvPr id="5" name="TekstSylinder 4"/>
          <p:cNvSpPr txBox="1"/>
          <p:nvPr/>
        </p:nvSpPr>
        <p:spPr>
          <a:xfrm>
            <a:off x="766440" y="6781334"/>
            <a:ext cx="921702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u="sng" dirty="0" smtClean="0">
                <a:solidFill>
                  <a:srgbClr val="00338E"/>
                </a:solidFill>
                <a:latin typeface="+mj-lt"/>
              </a:rPr>
              <a:t>EV market share in Norway 2014:  </a:t>
            </a:r>
            <a:r>
              <a:rPr lang="nb-NO" u="sng" dirty="0" err="1" smtClean="0">
                <a:solidFill>
                  <a:srgbClr val="00338E"/>
                </a:solidFill>
                <a:latin typeface="+mj-lt"/>
              </a:rPr>
              <a:t>February</a:t>
            </a:r>
            <a:r>
              <a:rPr lang="nb-NO" u="sng" dirty="0" smtClean="0">
                <a:solidFill>
                  <a:srgbClr val="00338E"/>
                </a:solidFill>
                <a:latin typeface="+mj-lt"/>
              </a:rPr>
              <a:t> 12%, </a:t>
            </a:r>
            <a:r>
              <a:rPr lang="nb-NO" u="sng" dirty="0" err="1" smtClean="0">
                <a:solidFill>
                  <a:srgbClr val="00338E"/>
                </a:solidFill>
                <a:latin typeface="+mj-lt"/>
              </a:rPr>
              <a:t>March</a:t>
            </a:r>
            <a:r>
              <a:rPr lang="nb-NO" u="sng" dirty="0" smtClean="0">
                <a:solidFill>
                  <a:srgbClr val="00338E"/>
                </a:solidFill>
                <a:latin typeface="+mj-lt"/>
              </a:rPr>
              <a:t> 21% , April 12%, </a:t>
            </a:r>
            <a:endParaRPr lang="nb-NO" u="sng" dirty="0">
              <a:solidFill>
                <a:srgbClr val="00338E"/>
              </a:solidFill>
              <a:latin typeface="+mj-lt"/>
            </a:endParaRPr>
          </a:p>
        </p:txBody>
      </p:sp>
      <p:sp>
        <p:nvSpPr>
          <p:cNvPr id="3" name="Ellipse 2"/>
          <p:cNvSpPr/>
          <p:nvPr/>
        </p:nvSpPr>
        <p:spPr>
          <a:xfrm>
            <a:off x="3168427" y="2354505"/>
            <a:ext cx="648072" cy="3240360"/>
          </a:xfrm>
          <a:prstGeom prst="ellipse">
            <a:avLst/>
          </a:prstGeom>
          <a:solidFill>
            <a:schemeClr val="accent6">
              <a:alpha val="1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3309" r="8579"/>
          <a:stretch/>
        </p:blipFill>
        <p:spPr bwMode="auto">
          <a:xfrm>
            <a:off x="2494633" y="888833"/>
            <a:ext cx="5760639" cy="5872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26508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096419" y="756295"/>
            <a:ext cx="5544616" cy="477054"/>
          </a:xfrm>
        </p:spPr>
        <p:txBody>
          <a:bodyPr/>
          <a:lstStyle/>
          <a:p>
            <a:r>
              <a:rPr lang="nb-NO" dirty="0" err="1" smtClean="0"/>
              <a:t>Government</a:t>
            </a:r>
            <a:r>
              <a:rPr lang="nb-NO" dirty="0" smtClean="0"/>
              <a:t> </a:t>
            </a:r>
            <a:r>
              <a:rPr lang="nb-NO" dirty="0" err="1" smtClean="0"/>
              <a:t>schemes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48147" y="2723967"/>
            <a:ext cx="4643853" cy="4153008"/>
          </a:xfrm>
        </p:spPr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nb-NO" dirty="0" err="1"/>
              <a:t>I</a:t>
            </a:r>
            <a:r>
              <a:rPr lang="nb-NO" dirty="0" err="1" smtClean="0"/>
              <a:t>ncentives</a:t>
            </a:r>
            <a:r>
              <a:rPr lang="nb-NO" dirty="0" smtClean="0"/>
              <a:t> </a:t>
            </a:r>
            <a:r>
              <a:rPr lang="nb-NO" dirty="0" err="1" smtClean="0"/>
              <a:t>since</a:t>
            </a:r>
            <a:r>
              <a:rPr lang="nb-NO" dirty="0" smtClean="0"/>
              <a:t> late 1990s</a:t>
            </a:r>
            <a:br>
              <a:rPr lang="nb-NO" dirty="0" smtClean="0"/>
            </a:br>
            <a:endParaRPr lang="nb-NO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nb-NO" dirty="0" smtClean="0"/>
              <a:t>Government guarantee that incentives will last until 2017 or 50 000 EVs</a:t>
            </a:r>
            <a:br>
              <a:rPr lang="nb-NO" dirty="0" smtClean="0"/>
            </a:br>
            <a:endParaRPr lang="nb-NO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nb-NO" dirty="0" smtClean="0"/>
              <a:t>Transnova </a:t>
            </a:r>
            <a:r>
              <a:rPr lang="nb-NO" dirty="0" err="1" smtClean="0"/>
              <a:t>government</a:t>
            </a:r>
            <a:r>
              <a:rPr lang="nb-NO" dirty="0" smtClean="0"/>
              <a:t> </a:t>
            </a:r>
            <a:r>
              <a:rPr lang="nb-NO" dirty="0" err="1" smtClean="0"/>
              <a:t>fund</a:t>
            </a:r>
            <a:r>
              <a:rPr lang="nb-NO" dirty="0"/>
              <a:t> </a:t>
            </a:r>
            <a:r>
              <a:rPr lang="nb-NO" dirty="0" smtClean="0"/>
              <a:t>- </a:t>
            </a:r>
            <a:br>
              <a:rPr lang="nb-NO" dirty="0" smtClean="0"/>
            </a:br>
            <a:r>
              <a:rPr lang="nb-NO" dirty="0" err="1" smtClean="0"/>
              <a:t>Provide</a:t>
            </a:r>
            <a:r>
              <a:rPr lang="nb-NO" dirty="0" smtClean="0"/>
              <a:t> </a:t>
            </a:r>
            <a:r>
              <a:rPr lang="nb-NO" dirty="0" err="1" smtClean="0"/>
              <a:t>funding</a:t>
            </a:r>
            <a:r>
              <a:rPr lang="nb-NO" dirty="0" smtClean="0"/>
              <a:t> for </a:t>
            </a:r>
            <a:r>
              <a:rPr lang="nb-NO" dirty="0" err="1" smtClean="0"/>
              <a:t>sustainable</a:t>
            </a:r>
            <a:r>
              <a:rPr lang="nb-NO" dirty="0" smtClean="0"/>
              <a:t> </a:t>
            </a:r>
            <a:r>
              <a:rPr lang="nb-NO" dirty="0" err="1" smtClean="0"/>
              <a:t>mobility</a:t>
            </a:r>
            <a:r>
              <a:rPr lang="nb-NO" dirty="0" smtClean="0"/>
              <a:t> </a:t>
            </a:r>
            <a:r>
              <a:rPr lang="nb-NO" dirty="0" err="1" smtClean="0"/>
              <a:t>projects</a:t>
            </a:r>
            <a:r>
              <a:rPr lang="nb-NO" dirty="0" smtClean="0"/>
              <a:t>. </a:t>
            </a:r>
            <a:br>
              <a:rPr lang="nb-NO" dirty="0" smtClean="0"/>
            </a:b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nb-NO" dirty="0" smtClean="0"/>
              <a:t>Transnova </a:t>
            </a:r>
            <a:r>
              <a:rPr lang="nb-NO" dirty="0" err="1" smtClean="0"/>
              <a:t>funded</a:t>
            </a:r>
            <a:r>
              <a:rPr lang="nb-NO" dirty="0" smtClean="0"/>
              <a:t> </a:t>
            </a:r>
            <a:r>
              <a:rPr lang="nb-NO" dirty="0" err="1" smtClean="0"/>
              <a:t>projects</a:t>
            </a:r>
            <a:r>
              <a:rPr lang="nb-NO" dirty="0" smtClean="0"/>
              <a:t>:</a:t>
            </a:r>
            <a:br>
              <a:rPr lang="nb-NO" dirty="0" smtClean="0"/>
            </a:br>
            <a:endParaRPr lang="nb-NO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nb-NO" dirty="0" smtClean="0"/>
              <a:t>Normal </a:t>
            </a:r>
            <a:r>
              <a:rPr lang="nb-NO" dirty="0" err="1" smtClean="0"/>
              <a:t>charging</a:t>
            </a:r>
            <a:r>
              <a:rPr lang="nb-NO" dirty="0" smtClean="0"/>
              <a:t> </a:t>
            </a:r>
            <a:r>
              <a:rPr lang="nb-NO" dirty="0" err="1" smtClean="0"/>
              <a:t>stations</a:t>
            </a:r>
            <a:endParaRPr lang="nb-NO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nb-NO" dirty="0" smtClean="0"/>
              <a:t>Fast </a:t>
            </a:r>
            <a:r>
              <a:rPr lang="nb-NO" dirty="0" err="1" smtClean="0"/>
              <a:t>charging</a:t>
            </a:r>
            <a:r>
              <a:rPr lang="nb-NO" dirty="0" smtClean="0"/>
              <a:t> </a:t>
            </a:r>
            <a:r>
              <a:rPr lang="nb-NO" dirty="0" err="1" smtClean="0"/>
              <a:t>stations</a:t>
            </a:r>
            <a:endParaRPr lang="nb-NO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nb-NO" dirty="0" smtClean="0"/>
              <a:t>NOBIL </a:t>
            </a:r>
            <a:r>
              <a:rPr lang="nb-NO" dirty="0" err="1" smtClean="0"/>
              <a:t>charging</a:t>
            </a:r>
            <a:r>
              <a:rPr lang="nb-NO" dirty="0" smtClean="0"/>
              <a:t> </a:t>
            </a:r>
            <a:r>
              <a:rPr lang="nb-NO" dirty="0" err="1" smtClean="0"/>
              <a:t>station</a:t>
            </a:r>
            <a:r>
              <a:rPr lang="nb-NO" dirty="0" smtClean="0"/>
              <a:t> database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nb-NO" dirty="0" smtClean="0"/>
              <a:t>Hydrogen buses in Oslo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nb-NO" dirty="0" err="1" smtClean="0"/>
              <a:t>Biofuel</a:t>
            </a:r>
            <a:r>
              <a:rPr lang="nb-NO" dirty="0" smtClean="0"/>
              <a:t> </a:t>
            </a:r>
            <a:r>
              <a:rPr lang="nb-NO" dirty="0" err="1" smtClean="0"/>
              <a:t>projects</a:t>
            </a:r>
            <a:endParaRPr lang="nb-NO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nb-NO" dirty="0" smtClean="0"/>
              <a:t>EV taxi </a:t>
            </a:r>
            <a:r>
              <a:rPr lang="nb-NO" dirty="0" err="1" smtClean="0"/>
              <a:t>projects</a:t>
            </a:r>
            <a:endParaRPr lang="nb-NO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nb-NO" dirty="0" smtClean="0"/>
              <a:t>Zero </a:t>
            </a:r>
            <a:r>
              <a:rPr lang="nb-NO" dirty="0" err="1" smtClean="0"/>
              <a:t>Emission</a:t>
            </a:r>
            <a:r>
              <a:rPr lang="nb-NO" dirty="0" smtClean="0"/>
              <a:t> Rally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nb-NO" dirty="0" smtClean="0"/>
              <a:t>Land </a:t>
            </a:r>
            <a:r>
              <a:rPr lang="nb-NO" dirty="0" err="1" smtClean="0"/>
              <a:t>power</a:t>
            </a:r>
            <a:r>
              <a:rPr lang="nb-NO" dirty="0" smtClean="0"/>
              <a:t> </a:t>
            </a:r>
            <a:r>
              <a:rPr lang="nb-NO" dirty="0" err="1" smtClean="0"/>
              <a:t>supply</a:t>
            </a:r>
            <a:r>
              <a:rPr lang="nb-NO" dirty="0" smtClean="0"/>
              <a:t> for </a:t>
            </a:r>
            <a:r>
              <a:rPr lang="nb-NO" dirty="0" err="1" smtClean="0"/>
              <a:t>ships</a:t>
            </a:r>
            <a:endParaRPr lang="nb-NO" dirty="0"/>
          </a:p>
        </p:txBody>
      </p:sp>
      <p:pic>
        <p:nvPicPr>
          <p:cNvPr id="1026" name="Picture 2" descr="http://www.vegvesen.no/Fag/Fokusomrader/Forskning+og+utvikling/Transnova/_image/108619.png?_encoded=2f66666666666678302f35382f29303435286874646977656c616373&amp;_ts=12327e427f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112643" y="1635076"/>
            <a:ext cx="5143500" cy="103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57514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088307" y="850806"/>
            <a:ext cx="8136904" cy="477054"/>
          </a:xfrm>
        </p:spPr>
        <p:txBody>
          <a:bodyPr/>
          <a:lstStyle/>
          <a:p>
            <a:r>
              <a:rPr lang="en-US" dirty="0" smtClean="0"/>
              <a:t>City of </a:t>
            </a:r>
            <a:r>
              <a:rPr lang="en-US" dirty="0" err="1" smtClean="0"/>
              <a:t>oslo</a:t>
            </a:r>
            <a:r>
              <a:rPr lang="en-US" dirty="0" smtClean="0"/>
              <a:t> - 400 </a:t>
            </a:r>
            <a:r>
              <a:rPr lang="en-US" dirty="0"/>
              <a:t>public on-street charging </a:t>
            </a:r>
            <a:r>
              <a:rPr lang="en-US" dirty="0" smtClean="0"/>
              <a:t>points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60115" y="2484487"/>
            <a:ext cx="10009112" cy="4153008"/>
          </a:xfrm>
        </p:spPr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300" dirty="0" smtClean="0"/>
              <a:t>Incentives for purchase and use were already in place, but</a:t>
            </a:r>
            <a:r>
              <a:rPr lang="en-US" sz="2300" dirty="0"/>
              <a:t> </a:t>
            </a:r>
            <a:r>
              <a:rPr lang="en-US" sz="2300" dirty="0" smtClean="0"/>
              <a:t>public infrastructure and places for city residents </a:t>
            </a:r>
            <a:r>
              <a:rPr lang="en-US" sz="2300" dirty="0"/>
              <a:t>to charge </a:t>
            </a:r>
            <a:r>
              <a:rPr lang="en-US" sz="2300" dirty="0" smtClean="0"/>
              <a:t>their EV was missing.</a:t>
            </a:r>
            <a:br>
              <a:rPr lang="en-US" sz="2300" dirty="0" smtClean="0"/>
            </a:br>
            <a:endParaRPr lang="en-US" sz="23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sz="2300" dirty="0"/>
              <a:t>400 public on-street charging points was decided in the City Council together with funding.</a:t>
            </a:r>
            <a:r>
              <a:rPr lang="en-US" sz="2400" dirty="0">
                <a:solidFill>
                  <a:srgbClr val="00338E"/>
                </a:solidFill>
              </a:rPr>
              <a:t> €</a:t>
            </a:r>
            <a:r>
              <a:rPr lang="en-US" sz="2300" dirty="0"/>
              <a:t> 500 000 every year 2008-2011</a:t>
            </a:r>
            <a:r>
              <a:rPr lang="en-US" sz="2300" dirty="0" smtClean="0"/>
              <a:t>.</a:t>
            </a:r>
            <a:br>
              <a:rPr lang="en-US" sz="2300" dirty="0" smtClean="0"/>
            </a:br>
            <a:endParaRPr lang="en-US" sz="23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sz="2300" dirty="0" smtClean="0"/>
              <a:t>Decision was part of a “10-point plan to reduce emissions” in the city.</a:t>
            </a:r>
            <a:endParaRPr lang="en-US" sz="2300" dirty="0"/>
          </a:p>
          <a:p>
            <a:pPr marL="342900" indent="-342900">
              <a:buFont typeface="Arial" pitchFamily="34" charset="0"/>
              <a:buChar char="•"/>
            </a:pPr>
            <a:endParaRPr lang="nb-NO" sz="2300" dirty="0"/>
          </a:p>
        </p:txBody>
      </p:sp>
    </p:spTree>
    <p:extLst>
      <p:ext uri="{BB962C8B-B14F-4D97-AF65-F5344CB8AC3E}">
        <p14:creationId xmlns:p14="http://schemas.microsoft.com/office/powerpoint/2010/main" xmlns="" val="309876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942878" y="756295"/>
            <a:ext cx="7298932" cy="477054"/>
          </a:xfrm>
        </p:spPr>
        <p:txBody>
          <a:bodyPr/>
          <a:lstStyle/>
          <a:p>
            <a:r>
              <a:rPr lang="en-US" dirty="0" smtClean="0"/>
              <a:t>Establishing charging stations</a:t>
            </a:r>
            <a:endParaRPr lang="en-US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76139" y="1764407"/>
            <a:ext cx="5184576" cy="4153008"/>
          </a:xfrm>
        </p:spPr>
        <p:txBody>
          <a:bodyPr/>
          <a:lstStyle/>
          <a:p>
            <a:r>
              <a:rPr lang="en-US" sz="2300" dirty="0" smtClean="0"/>
              <a:t>Several methods:</a:t>
            </a:r>
            <a:br>
              <a:rPr lang="en-US" sz="2300" dirty="0" smtClean="0"/>
            </a:br>
            <a:endParaRPr lang="en-US" sz="23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sz="2300" dirty="0" smtClean="0"/>
              <a:t>Place charging points where EVs are parked</a:t>
            </a:r>
            <a:br>
              <a:rPr lang="en-US" sz="2300" dirty="0" smtClean="0"/>
            </a:br>
            <a:endParaRPr lang="en-US" sz="23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sz="2300" dirty="0" smtClean="0"/>
              <a:t>Place charging points after suggestions from EV or potential EV drivers</a:t>
            </a:r>
            <a:br>
              <a:rPr lang="en-US" sz="2300" dirty="0" smtClean="0"/>
            </a:br>
            <a:endParaRPr lang="en-US" sz="23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sz="2300" dirty="0" smtClean="0"/>
              <a:t>Place charging points in highly visible places (</a:t>
            </a:r>
            <a:r>
              <a:rPr lang="en-US" sz="2300" dirty="0" err="1" smtClean="0"/>
              <a:t>f.ex</a:t>
            </a:r>
            <a:r>
              <a:rPr lang="en-US" sz="2300" dirty="0" smtClean="0"/>
              <a:t> in front of City Hall, at stadiums, near movie theatres)</a:t>
            </a:r>
            <a:br>
              <a:rPr lang="en-US" sz="2300" dirty="0" smtClean="0"/>
            </a:br>
            <a:endParaRPr lang="en-US" sz="23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sz="2300" dirty="0" smtClean="0"/>
              <a:t>«Fill in the gaps» in the charging station map</a:t>
            </a:r>
            <a:endParaRPr lang="en-US" sz="2300" dirty="0"/>
          </a:p>
        </p:txBody>
      </p:sp>
      <p:pic>
        <p:nvPicPr>
          <p:cNvPr id="5" name="Plassholder for innhold 4"/>
          <p:cNvPicPr>
            <a:picLocks noGrp="1" noChangeAspect="1"/>
          </p:cNvPicPr>
          <p:nvPr>
            <p:ph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840835" y="2555682"/>
            <a:ext cx="3383810" cy="4511748"/>
          </a:xfrm>
        </p:spPr>
      </p:pic>
      <p:sp>
        <p:nvSpPr>
          <p:cNvPr id="6" name="TekstSylinder 5"/>
          <p:cNvSpPr txBox="1"/>
          <p:nvPr/>
        </p:nvSpPr>
        <p:spPr>
          <a:xfrm>
            <a:off x="7344891" y="7067430"/>
            <a:ext cx="28889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i="1" dirty="0" smtClean="0">
                <a:solidFill>
                  <a:schemeClr val="tx2"/>
                </a:solidFill>
                <a:latin typeface="+mj-lt"/>
              </a:rPr>
              <a:t>In front </a:t>
            </a:r>
            <a:r>
              <a:rPr lang="nb-NO" sz="2000" i="1" dirty="0" err="1" smtClean="0">
                <a:solidFill>
                  <a:schemeClr val="tx2"/>
                </a:solidFill>
                <a:latin typeface="+mj-lt"/>
              </a:rPr>
              <a:t>of</a:t>
            </a:r>
            <a:r>
              <a:rPr lang="nb-NO" sz="2000" i="1" dirty="0">
                <a:solidFill>
                  <a:schemeClr val="tx2"/>
                </a:solidFill>
                <a:latin typeface="+mj-lt"/>
              </a:rPr>
              <a:t> </a:t>
            </a:r>
            <a:r>
              <a:rPr lang="nb-NO" sz="2000" i="1" dirty="0" smtClean="0">
                <a:solidFill>
                  <a:schemeClr val="tx2"/>
                </a:solidFill>
                <a:latin typeface="+mj-lt"/>
              </a:rPr>
              <a:t>Oslo City Hall</a:t>
            </a:r>
            <a:endParaRPr lang="nb-NO" sz="2000" i="1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63057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240435" y="756295"/>
            <a:ext cx="6120680" cy="477054"/>
          </a:xfrm>
        </p:spPr>
        <p:txBody>
          <a:bodyPr/>
          <a:lstStyle/>
          <a:p>
            <a:r>
              <a:rPr lang="nb-NO" dirty="0" err="1" smtClean="0"/>
              <a:t>charging</a:t>
            </a:r>
            <a:r>
              <a:rPr lang="nb-NO" dirty="0" smtClean="0"/>
              <a:t> </a:t>
            </a:r>
            <a:r>
              <a:rPr lang="nb-NO" dirty="0" err="1" smtClean="0"/>
              <a:t>points</a:t>
            </a:r>
            <a:r>
              <a:rPr lang="nb-NO" dirty="0" smtClean="0"/>
              <a:t> 2009-2012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34993" y="2028875"/>
            <a:ext cx="6273794" cy="5256584"/>
          </a:xfrm>
        </p:spPr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300" dirty="0"/>
              <a:t>O</a:t>
            </a:r>
            <a:r>
              <a:rPr lang="en-US" sz="2300" dirty="0" smtClean="0"/>
              <a:t>ld </a:t>
            </a:r>
            <a:r>
              <a:rPr lang="en-US" sz="2300" dirty="0"/>
              <a:t>EVs (PSA, Think, </a:t>
            </a:r>
            <a:r>
              <a:rPr lang="en-US" sz="2300" dirty="0" err="1" smtClean="0"/>
              <a:t>Kewet</a:t>
            </a:r>
            <a:r>
              <a:rPr lang="en-US" sz="2300" dirty="0" smtClean="0"/>
              <a:t>) to consider</a:t>
            </a:r>
            <a:br>
              <a:rPr lang="en-US" sz="2300" dirty="0" smtClean="0"/>
            </a:br>
            <a:endParaRPr lang="en-US" sz="23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sz="2300" dirty="0" smtClean="0"/>
              <a:t>230 V</a:t>
            </a:r>
            <a:br>
              <a:rPr lang="en-US" sz="2300" dirty="0" smtClean="0"/>
            </a:br>
            <a:r>
              <a:rPr lang="en-US" sz="2300" dirty="0" smtClean="0"/>
              <a:t>2 </a:t>
            </a:r>
            <a:r>
              <a:rPr lang="en-US" sz="2300" dirty="0"/>
              <a:t>x </a:t>
            </a:r>
            <a:r>
              <a:rPr lang="en-US" sz="2300" dirty="0" err="1" smtClean="0"/>
              <a:t>Schuko</a:t>
            </a:r>
            <a:r>
              <a:rPr lang="en-US" sz="2300" dirty="0" smtClean="0"/>
              <a:t> (</a:t>
            </a:r>
            <a:r>
              <a:rPr lang="en-US" sz="2300" dirty="0" err="1" smtClean="0"/>
              <a:t>european</a:t>
            </a:r>
            <a:r>
              <a:rPr lang="en-US" sz="2300" dirty="0" smtClean="0"/>
              <a:t> domestic) </a:t>
            </a:r>
            <a:r>
              <a:rPr lang="en-US" sz="2300" dirty="0"/>
              <a:t>socket</a:t>
            </a:r>
            <a:br>
              <a:rPr lang="en-US" sz="2300" dirty="0"/>
            </a:br>
            <a:r>
              <a:rPr lang="en-US" sz="2300" dirty="0"/>
              <a:t>2 x 16A circuit breaker</a:t>
            </a:r>
            <a:br>
              <a:rPr lang="en-US" sz="2300" dirty="0"/>
            </a:br>
            <a:r>
              <a:rPr lang="en-US" sz="2300" dirty="0"/>
              <a:t>2 x hook for heavy EVSE box</a:t>
            </a:r>
            <a:br>
              <a:rPr lang="en-US" sz="2300" dirty="0"/>
            </a:br>
            <a:r>
              <a:rPr lang="en-US" sz="2300" dirty="0" smtClean="0"/>
              <a:t>Physical key access</a:t>
            </a:r>
            <a:br>
              <a:rPr lang="en-US" sz="2300" dirty="0" smtClean="0"/>
            </a:br>
            <a:endParaRPr lang="en-US" sz="23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sz="2300" dirty="0" smtClean="0"/>
              <a:t>No communication or intelligence in the charging stations – made them inexpensive</a:t>
            </a:r>
            <a:br>
              <a:rPr lang="en-US" sz="2300" dirty="0" smtClean="0"/>
            </a:br>
            <a:endParaRPr lang="en-US" sz="23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sz="2300" dirty="0" smtClean="0"/>
              <a:t>Average cost in electricity per point per day: </a:t>
            </a:r>
            <a:br>
              <a:rPr lang="en-US" sz="2300" dirty="0" smtClean="0"/>
            </a:br>
            <a:r>
              <a:rPr lang="en-US" sz="2300" dirty="0">
                <a:solidFill>
                  <a:srgbClr val="00338E"/>
                </a:solidFill>
              </a:rPr>
              <a:t>€ </a:t>
            </a:r>
            <a:r>
              <a:rPr lang="en-US" sz="2300" dirty="0" smtClean="0"/>
              <a:t>1</a:t>
            </a:r>
            <a:br>
              <a:rPr lang="en-US" sz="2300" dirty="0" smtClean="0"/>
            </a:br>
            <a:endParaRPr lang="en-US" sz="2300" dirty="0" smtClean="0"/>
          </a:p>
          <a:p>
            <a:endParaRPr lang="nb-NO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552803" y="1885218"/>
            <a:ext cx="4052771" cy="5400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6416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880395" y="833646"/>
            <a:ext cx="7403496" cy="477054"/>
          </a:xfrm>
        </p:spPr>
        <p:txBody>
          <a:bodyPr/>
          <a:lstStyle/>
          <a:p>
            <a:r>
              <a:rPr lang="nb-NO" dirty="0" err="1" smtClean="0"/>
              <a:t>Charging</a:t>
            </a:r>
            <a:r>
              <a:rPr lang="nb-NO" dirty="0" smtClean="0"/>
              <a:t> </a:t>
            </a:r>
            <a:r>
              <a:rPr lang="nb-NO" dirty="0" err="1" smtClean="0"/>
              <a:t>points</a:t>
            </a:r>
            <a:r>
              <a:rPr lang="nb-NO" dirty="0" smtClean="0"/>
              <a:t> – </a:t>
            </a:r>
            <a:r>
              <a:rPr lang="nb-NO" dirty="0" err="1" smtClean="0"/>
              <a:t>eu</a:t>
            </a:r>
            <a:r>
              <a:rPr lang="nb-NO" dirty="0" smtClean="0"/>
              <a:t> tender 2013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54822" y="1836415"/>
            <a:ext cx="5069950" cy="4183654"/>
          </a:xfrm>
        </p:spPr>
        <p:txBody>
          <a:bodyPr/>
          <a:lstStyle/>
          <a:p>
            <a:r>
              <a:rPr lang="nb-NO" sz="2300" dirty="0" err="1">
                <a:solidFill>
                  <a:srgbClr val="00338E"/>
                </a:solidFill>
              </a:rPr>
              <a:t>Winner</a:t>
            </a:r>
            <a:r>
              <a:rPr lang="nb-NO" sz="2300" dirty="0">
                <a:solidFill>
                  <a:srgbClr val="00338E"/>
                </a:solidFill>
              </a:rPr>
              <a:t>: </a:t>
            </a:r>
            <a:r>
              <a:rPr lang="nb-NO" sz="2300" dirty="0" err="1">
                <a:solidFill>
                  <a:srgbClr val="00338E"/>
                </a:solidFill>
              </a:rPr>
              <a:t>Charging</a:t>
            </a:r>
            <a:r>
              <a:rPr lang="nb-NO" sz="2300" dirty="0">
                <a:solidFill>
                  <a:srgbClr val="00338E"/>
                </a:solidFill>
              </a:rPr>
              <a:t> </a:t>
            </a:r>
            <a:r>
              <a:rPr lang="nb-NO" sz="2300" dirty="0" err="1">
                <a:solidFill>
                  <a:srgbClr val="00338E"/>
                </a:solidFill>
              </a:rPr>
              <a:t>station</a:t>
            </a:r>
            <a:r>
              <a:rPr lang="nb-NO" sz="2300" dirty="0">
                <a:solidFill>
                  <a:srgbClr val="00338E"/>
                </a:solidFill>
              </a:rPr>
              <a:t> </a:t>
            </a:r>
            <a:r>
              <a:rPr lang="nb-NO" sz="2300" dirty="0" err="1">
                <a:solidFill>
                  <a:srgbClr val="00338E"/>
                </a:solidFill>
              </a:rPr>
              <a:t>produced</a:t>
            </a:r>
            <a:r>
              <a:rPr lang="nb-NO" sz="2300" dirty="0">
                <a:solidFill>
                  <a:srgbClr val="00338E"/>
                </a:solidFill>
              </a:rPr>
              <a:t> </a:t>
            </a:r>
            <a:r>
              <a:rPr lang="nb-NO" sz="2300" dirty="0" smtClean="0">
                <a:solidFill>
                  <a:srgbClr val="00338E"/>
                </a:solidFill>
              </a:rPr>
              <a:t/>
            </a:r>
            <a:br>
              <a:rPr lang="nb-NO" sz="2300" dirty="0" smtClean="0">
                <a:solidFill>
                  <a:srgbClr val="00338E"/>
                </a:solidFill>
              </a:rPr>
            </a:br>
            <a:r>
              <a:rPr lang="nb-NO" sz="2300" dirty="0" smtClean="0">
                <a:solidFill>
                  <a:srgbClr val="00338E"/>
                </a:solidFill>
              </a:rPr>
              <a:t>by </a:t>
            </a:r>
            <a:r>
              <a:rPr lang="nb-NO" sz="2300" dirty="0" err="1" smtClean="0">
                <a:solidFill>
                  <a:srgbClr val="00338E"/>
                </a:solidFill>
              </a:rPr>
              <a:t>Mennekes</a:t>
            </a:r>
            <a:r>
              <a:rPr lang="nb-NO" sz="2300" dirty="0" smtClean="0">
                <a:solidFill>
                  <a:srgbClr val="00338E"/>
                </a:solidFill>
              </a:rPr>
              <a:t> (Germany)</a:t>
            </a:r>
            <a:br>
              <a:rPr lang="nb-NO" sz="2300" dirty="0" smtClean="0">
                <a:solidFill>
                  <a:srgbClr val="00338E"/>
                </a:solidFill>
              </a:rPr>
            </a:br>
            <a:endParaRPr lang="nb-NO" sz="2300" dirty="0" smtClean="0">
              <a:solidFill>
                <a:srgbClr val="00338E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nb-NO" sz="2300" dirty="0">
                <a:solidFill>
                  <a:srgbClr val="00338E"/>
                </a:solidFill>
              </a:rPr>
              <a:t>230 </a:t>
            </a:r>
            <a:r>
              <a:rPr lang="nb-NO" sz="2300" dirty="0" smtClean="0">
                <a:solidFill>
                  <a:srgbClr val="00338E"/>
                </a:solidFill>
              </a:rPr>
              <a:t>Volt</a:t>
            </a:r>
            <a:endParaRPr lang="nb-NO" sz="2300" dirty="0">
              <a:solidFill>
                <a:srgbClr val="00338E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nb-NO" sz="2300" dirty="0" smtClean="0">
                <a:solidFill>
                  <a:srgbClr val="00338E"/>
                </a:solidFill>
              </a:rPr>
              <a:t>2 x Type 2 </a:t>
            </a:r>
            <a:r>
              <a:rPr lang="nb-NO" sz="2300" dirty="0" err="1" smtClean="0">
                <a:solidFill>
                  <a:srgbClr val="00338E"/>
                </a:solidFill>
              </a:rPr>
              <a:t>sockets</a:t>
            </a:r>
            <a:endParaRPr lang="nb-NO" sz="2300" dirty="0" smtClean="0">
              <a:solidFill>
                <a:srgbClr val="00338E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nb-NO" sz="2300" dirty="0" smtClean="0">
                <a:solidFill>
                  <a:srgbClr val="00338E"/>
                </a:solidFill>
              </a:rPr>
              <a:t>2 </a:t>
            </a:r>
            <a:r>
              <a:rPr lang="nb-NO" sz="2300" dirty="0">
                <a:solidFill>
                  <a:srgbClr val="00338E"/>
                </a:solidFill>
              </a:rPr>
              <a:t>x </a:t>
            </a:r>
            <a:r>
              <a:rPr lang="nb-NO" sz="2300" dirty="0" err="1">
                <a:solidFill>
                  <a:srgbClr val="00338E"/>
                </a:solidFill>
              </a:rPr>
              <a:t>Schuko</a:t>
            </a:r>
            <a:r>
              <a:rPr lang="nb-NO" sz="2300" dirty="0">
                <a:solidFill>
                  <a:srgbClr val="00338E"/>
                </a:solidFill>
              </a:rPr>
              <a:t> </a:t>
            </a:r>
            <a:r>
              <a:rPr lang="nb-NO" sz="2300" dirty="0" err="1" smtClean="0">
                <a:solidFill>
                  <a:srgbClr val="00338E"/>
                </a:solidFill>
              </a:rPr>
              <a:t>socket</a:t>
            </a:r>
            <a:endParaRPr lang="nb-NO" sz="2300" dirty="0" smtClean="0">
              <a:solidFill>
                <a:srgbClr val="00338E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nb-NO" sz="2300" dirty="0" smtClean="0">
                <a:solidFill>
                  <a:srgbClr val="00338E"/>
                </a:solidFill>
              </a:rPr>
              <a:t>2 </a:t>
            </a:r>
            <a:r>
              <a:rPr lang="nb-NO" sz="2300" dirty="0">
                <a:solidFill>
                  <a:srgbClr val="00338E"/>
                </a:solidFill>
              </a:rPr>
              <a:t>x 16A </a:t>
            </a:r>
            <a:r>
              <a:rPr lang="nb-NO" sz="2300" dirty="0" err="1">
                <a:solidFill>
                  <a:srgbClr val="00338E"/>
                </a:solidFill>
              </a:rPr>
              <a:t>circuit</a:t>
            </a:r>
            <a:r>
              <a:rPr lang="nb-NO" sz="2300" dirty="0">
                <a:solidFill>
                  <a:srgbClr val="00338E"/>
                </a:solidFill>
              </a:rPr>
              <a:t> </a:t>
            </a:r>
            <a:r>
              <a:rPr lang="nb-NO" sz="2300" dirty="0" smtClean="0">
                <a:solidFill>
                  <a:srgbClr val="00338E"/>
                </a:solidFill>
              </a:rPr>
              <a:t>breaker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nb-NO" sz="2300" dirty="0" smtClean="0">
                <a:solidFill>
                  <a:srgbClr val="00338E"/>
                </a:solidFill>
              </a:rPr>
              <a:t>Hook </a:t>
            </a:r>
            <a:r>
              <a:rPr lang="nb-NO" sz="2300" dirty="0" err="1" smtClean="0">
                <a:solidFill>
                  <a:srgbClr val="00338E"/>
                </a:solidFill>
              </a:rPr>
              <a:t>on</a:t>
            </a:r>
            <a:r>
              <a:rPr lang="nb-NO" sz="2300" dirty="0" smtClean="0">
                <a:solidFill>
                  <a:srgbClr val="00338E"/>
                </a:solidFill>
              </a:rPr>
              <a:t> </a:t>
            </a:r>
            <a:r>
              <a:rPr lang="nb-NO" sz="2300" dirty="0" err="1" smtClean="0">
                <a:solidFill>
                  <a:srgbClr val="00338E"/>
                </a:solidFill>
              </a:rPr>
              <a:t>each</a:t>
            </a:r>
            <a:r>
              <a:rPr lang="nb-NO" sz="2300" dirty="0" smtClean="0">
                <a:solidFill>
                  <a:srgbClr val="00338E"/>
                </a:solidFill>
              </a:rPr>
              <a:t> side to hang UMC-</a:t>
            </a:r>
            <a:r>
              <a:rPr lang="nb-NO" sz="2300" dirty="0" err="1" smtClean="0">
                <a:solidFill>
                  <a:srgbClr val="00338E"/>
                </a:solidFill>
              </a:rPr>
              <a:t>box</a:t>
            </a:r>
            <a:endParaRPr lang="nb-NO" sz="2300" dirty="0" smtClean="0">
              <a:solidFill>
                <a:srgbClr val="00338E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nb-NO" sz="2300" dirty="0" smtClean="0">
                <a:solidFill>
                  <a:srgbClr val="00338E"/>
                </a:solidFill>
              </a:rPr>
              <a:t>RFID and SMS </a:t>
            </a:r>
            <a:r>
              <a:rPr lang="nb-NO" sz="2300" dirty="0" err="1" smtClean="0">
                <a:solidFill>
                  <a:srgbClr val="00338E"/>
                </a:solidFill>
              </a:rPr>
              <a:t>access</a:t>
            </a:r>
            <a:r>
              <a:rPr lang="nb-NO" sz="2300" dirty="0" smtClean="0">
                <a:solidFill>
                  <a:srgbClr val="00338E"/>
                </a:solidFill>
              </a:rPr>
              <a:t> </a:t>
            </a:r>
            <a:r>
              <a:rPr lang="nb-NO" sz="2300" dirty="0" err="1" smtClean="0">
                <a:solidFill>
                  <a:srgbClr val="00338E"/>
                </a:solidFill>
              </a:rPr>
              <a:t>control</a:t>
            </a:r>
            <a:endParaRPr lang="nb-NO" sz="2300" dirty="0" smtClean="0">
              <a:solidFill>
                <a:srgbClr val="00338E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nb-NO" sz="2300" dirty="0" err="1" smtClean="0">
                <a:solidFill>
                  <a:srgbClr val="00338E"/>
                </a:solidFill>
              </a:rPr>
              <a:t>Communicates</a:t>
            </a:r>
            <a:r>
              <a:rPr lang="nb-NO" sz="2300" dirty="0" smtClean="0">
                <a:solidFill>
                  <a:srgbClr val="00338E"/>
                </a:solidFill>
              </a:rPr>
              <a:t> via GPRS</a:t>
            </a:r>
            <a:br>
              <a:rPr lang="nb-NO" sz="2300" dirty="0" smtClean="0">
                <a:solidFill>
                  <a:srgbClr val="00338E"/>
                </a:solidFill>
              </a:rPr>
            </a:br>
            <a:endParaRPr lang="nb-NO" sz="2300" dirty="0" smtClean="0">
              <a:solidFill>
                <a:srgbClr val="00338E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nb-NO" sz="2300" dirty="0" smtClean="0">
                <a:solidFill>
                  <a:srgbClr val="00338E"/>
                </a:solidFill>
              </a:rPr>
              <a:t>400 </a:t>
            </a:r>
            <a:r>
              <a:rPr lang="nb-NO" sz="2300" dirty="0" err="1" smtClean="0">
                <a:solidFill>
                  <a:srgbClr val="00338E"/>
                </a:solidFill>
              </a:rPr>
              <a:t>charging</a:t>
            </a:r>
            <a:r>
              <a:rPr lang="nb-NO" sz="2300" dirty="0" smtClean="0">
                <a:solidFill>
                  <a:srgbClr val="00338E"/>
                </a:solidFill>
              </a:rPr>
              <a:t> </a:t>
            </a:r>
            <a:r>
              <a:rPr lang="nb-NO" sz="2300" dirty="0" err="1" smtClean="0">
                <a:solidFill>
                  <a:srgbClr val="00338E"/>
                </a:solidFill>
              </a:rPr>
              <a:t>points</a:t>
            </a:r>
            <a:r>
              <a:rPr lang="nb-NO" sz="2300" dirty="0" smtClean="0">
                <a:solidFill>
                  <a:srgbClr val="00338E"/>
                </a:solidFill>
              </a:rPr>
              <a:t> </a:t>
            </a:r>
            <a:r>
              <a:rPr lang="nb-NO" sz="2300" dirty="0" err="1" smtClean="0">
                <a:solidFill>
                  <a:srgbClr val="00338E"/>
                </a:solidFill>
              </a:rPr>
              <a:t>with</a:t>
            </a:r>
            <a:r>
              <a:rPr lang="nb-NO" sz="2300" dirty="0" smtClean="0">
                <a:solidFill>
                  <a:srgbClr val="00338E"/>
                </a:solidFill>
              </a:rPr>
              <a:t> </a:t>
            </a:r>
            <a:r>
              <a:rPr lang="nb-NO" sz="2300" dirty="0" err="1" smtClean="0">
                <a:solidFill>
                  <a:srgbClr val="00338E"/>
                </a:solidFill>
              </a:rPr>
              <a:t>this</a:t>
            </a:r>
            <a:r>
              <a:rPr lang="nb-NO" sz="2300" dirty="0" smtClean="0">
                <a:solidFill>
                  <a:srgbClr val="00338E"/>
                </a:solidFill>
              </a:rPr>
              <a:t> </a:t>
            </a:r>
            <a:r>
              <a:rPr lang="nb-NO" sz="2300" dirty="0" err="1" smtClean="0">
                <a:solidFill>
                  <a:srgbClr val="00338E"/>
                </a:solidFill>
              </a:rPr>
              <a:t>model</a:t>
            </a:r>
            <a:r>
              <a:rPr lang="nb-NO" sz="2300" dirty="0" smtClean="0">
                <a:solidFill>
                  <a:srgbClr val="00338E"/>
                </a:solidFill>
              </a:rPr>
              <a:t> </a:t>
            </a:r>
            <a:r>
              <a:rPr lang="nb-NO" sz="2300" dirty="0" err="1" smtClean="0">
                <a:solidFill>
                  <a:srgbClr val="00338E"/>
                </a:solidFill>
              </a:rPr>
              <a:t>will</a:t>
            </a:r>
            <a:r>
              <a:rPr lang="nb-NO" sz="2300" dirty="0" smtClean="0">
                <a:solidFill>
                  <a:srgbClr val="00338E"/>
                </a:solidFill>
              </a:rPr>
              <a:t> be </a:t>
            </a:r>
            <a:r>
              <a:rPr lang="nb-NO" sz="2300" dirty="0" err="1" smtClean="0">
                <a:solidFill>
                  <a:srgbClr val="00338E"/>
                </a:solidFill>
              </a:rPr>
              <a:t>established</a:t>
            </a:r>
            <a:r>
              <a:rPr lang="nb-NO" sz="2300" dirty="0" smtClean="0">
                <a:solidFill>
                  <a:srgbClr val="00338E"/>
                </a:solidFill>
              </a:rPr>
              <a:t> in 2013-2014</a:t>
            </a:r>
          </a:p>
          <a:p>
            <a:pPr>
              <a:buNone/>
            </a:pPr>
            <a:endParaRPr lang="nb-NO" dirty="0" smtClean="0"/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224772" y="2556495"/>
            <a:ext cx="1577341" cy="4076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654309" y="2556495"/>
            <a:ext cx="1604026" cy="4076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F:\Avd Strategi og Plan\Trafikkplan\Elbil\Bilder og befaringer\Ny Mennekes ladestolpe\t 054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8208987" y="1620391"/>
            <a:ext cx="2303783" cy="5348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31303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981350" y="1188343"/>
            <a:ext cx="8820000" cy="477054"/>
          </a:xfrm>
        </p:spPr>
        <p:txBody>
          <a:bodyPr/>
          <a:lstStyle/>
          <a:p>
            <a:r>
              <a:rPr lang="nb-NO" dirty="0" smtClean="0"/>
              <a:t>Charging spaces OCCUPANCY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989999" y="2196455"/>
            <a:ext cx="8443123" cy="4153008"/>
          </a:xfrm>
        </p:spPr>
        <p:txBody>
          <a:bodyPr/>
          <a:lstStyle/>
          <a:p>
            <a:r>
              <a:rPr lang="en-US" sz="2300" dirty="0" smtClean="0"/>
              <a:t>Average </a:t>
            </a:r>
            <a:r>
              <a:rPr lang="en-US" sz="2300" dirty="0"/>
              <a:t>occupancy 2009: </a:t>
            </a:r>
            <a:r>
              <a:rPr lang="en-US" sz="2300" dirty="0" smtClean="0"/>
              <a:t/>
            </a:r>
            <a:br>
              <a:rPr lang="en-US" sz="2300" dirty="0" smtClean="0"/>
            </a:br>
            <a:r>
              <a:rPr lang="en-US" sz="2300" dirty="0" smtClean="0"/>
              <a:t>Day: 37</a:t>
            </a:r>
            <a:r>
              <a:rPr lang="en-US" sz="2300" dirty="0"/>
              <a:t>% </a:t>
            </a:r>
            <a:r>
              <a:rPr lang="en-US" sz="2300" dirty="0" smtClean="0"/>
              <a:t/>
            </a:r>
            <a:br>
              <a:rPr lang="en-US" sz="2300" dirty="0" smtClean="0"/>
            </a:br>
            <a:r>
              <a:rPr lang="en-US" sz="2300" dirty="0" smtClean="0"/>
              <a:t>Night: </a:t>
            </a:r>
            <a:r>
              <a:rPr lang="en-US" sz="2300" dirty="0"/>
              <a:t>6</a:t>
            </a:r>
            <a:r>
              <a:rPr lang="en-US" sz="2300" dirty="0" smtClean="0"/>
              <a:t>%</a:t>
            </a:r>
            <a:br>
              <a:rPr lang="en-US" sz="2300" dirty="0" smtClean="0"/>
            </a:br>
            <a:r>
              <a:rPr lang="en-US" sz="2300" dirty="0"/>
              <a:t/>
            </a:r>
            <a:br>
              <a:rPr lang="en-US" sz="2300" dirty="0"/>
            </a:br>
            <a:r>
              <a:rPr lang="en-US" sz="2300" dirty="0"/>
              <a:t>Average occupancy 2012: </a:t>
            </a:r>
            <a:endParaRPr lang="en-US" sz="2300" dirty="0" smtClean="0"/>
          </a:p>
          <a:p>
            <a:r>
              <a:rPr lang="en-US" sz="2300" dirty="0" smtClean="0"/>
              <a:t>Day: 70</a:t>
            </a:r>
            <a:r>
              <a:rPr lang="en-US" sz="2300" dirty="0"/>
              <a:t>% </a:t>
            </a:r>
            <a:r>
              <a:rPr lang="en-US" sz="2300" dirty="0" smtClean="0"/>
              <a:t> </a:t>
            </a:r>
          </a:p>
          <a:p>
            <a:r>
              <a:rPr lang="en-US" sz="2300" dirty="0" smtClean="0"/>
              <a:t>Night: 39</a:t>
            </a:r>
            <a:r>
              <a:rPr lang="en-US" sz="2300" dirty="0"/>
              <a:t>% </a:t>
            </a:r>
            <a:endParaRPr lang="en-US" sz="2300" dirty="0" smtClean="0"/>
          </a:p>
          <a:p>
            <a:endParaRPr lang="en-US" sz="2300" dirty="0"/>
          </a:p>
          <a:p>
            <a:r>
              <a:rPr lang="en-US" sz="2300" dirty="0" smtClean="0"/>
              <a:t>Up to 110% at the most popular locations during daytime.</a:t>
            </a:r>
          </a:p>
          <a:p>
            <a:endParaRPr lang="en-US" sz="2300" dirty="0"/>
          </a:p>
          <a:p>
            <a:r>
              <a:rPr lang="en-US" sz="2300" dirty="0" smtClean="0"/>
              <a:t>Focus on increasing charging spaces in areas with high night-time occupancy (residents needing to charge).</a:t>
            </a:r>
            <a:endParaRPr lang="en-US" sz="2300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xmlns="" val="222351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5400" dirty="0" smtClean="0"/>
              <a:t>An </a:t>
            </a:r>
            <a:r>
              <a:rPr lang="nb-NO" sz="5400" dirty="0" err="1" smtClean="0"/>
              <a:t>introduction</a:t>
            </a:r>
            <a:r>
              <a:rPr lang="nb-NO" sz="5400" dirty="0" smtClean="0"/>
              <a:t> to </a:t>
            </a:r>
            <a:r>
              <a:rPr lang="nb-NO" sz="5400" dirty="0" err="1" smtClean="0"/>
              <a:t>how</a:t>
            </a:r>
            <a:r>
              <a:rPr lang="nb-NO" sz="5400" dirty="0" smtClean="0"/>
              <a:t>…</a:t>
            </a:r>
            <a:endParaRPr lang="nb-NO" sz="540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xmlns="" val="2966363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808387" y="1116335"/>
            <a:ext cx="4608512" cy="477054"/>
          </a:xfrm>
        </p:spPr>
        <p:txBody>
          <a:bodyPr/>
          <a:lstStyle/>
          <a:p>
            <a:r>
              <a:rPr lang="nb-NO" dirty="0" err="1" smtClean="0"/>
              <a:t>occupancy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720155" y="1908423"/>
            <a:ext cx="4302000" cy="4153008"/>
          </a:xfrm>
        </p:spPr>
        <p:txBody>
          <a:bodyPr/>
          <a:lstStyle/>
          <a:p>
            <a:r>
              <a:rPr lang="nb-NO" sz="2300" dirty="0" smtClean="0"/>
              <a:t>«Buddy-</a:t>
            </a:r>
            <a:r>
              <a:rPr lang="nb-NO" sz="2300" dirty="0" err="1" smtClean="0"/>
              <a:t>parking</a:t>
            </a:r>
            <a:r>
              <a:rPr lang="nb-NO" sz="2300" dirty="0" smtClean="0"/>
              <a:t>» lead to </a:t>
            </a:r>
            <a:r>
              <a:rPr lang="nb-NO" sz="2300" dirty="0" err="1" smtClean="0"/>
              <a:t>occupancy</a:t>
            </a:r>
            <a:r>
              <a:rPr lang="nb-NO" sz="2300" dirty="0" smtClean="0"/>
              <a:t> </a:t>
            </a:r>
            <a:r>
              <a:rPr lang="nb-NO" sz="2300" dirty="0" err="1" smtClean="0"/>
              <a:t>higher</a:t>
            </a:r>
            <a:r>
              <a:rPr lang="nb-NO" sz="2300" dirty="0" smtClean="0"/>
              <a:t> </a:t>
            </a:r>
            <a:r>
              <a:rPr lang="nb-NO" sz="2300" dirty="0" err="1" smtClean="0"/>
              <a:t>than</a:t>
            </a:r>
            <a:r>
              <a:rPr lang="nb-NO" sz="2300" dirty="0" smtClean="0"/>
              <a:t> 100%.</a:t>
            </a:r>
          </a:p>
          <a:p>
            <a:endParaRPr lang="nb-NO" sz="2300" dirty="0"/>
          </a:p>
          <a:p>
            <a:r>
              <a:rPr lang="nb-NO" sz="2300" dirty="0" err="1" smtClean="0"/>
              <a:t>Efficient</a:t>
            </a:r>
            <a:r>
              <a:rPr lang="nb-NO" sz="2300" dirty="0" smtClean="0"/>
              <a:t> </a:t>
            </a:r>
            <a:r>
              <a:rPr lang="nb-NO" sz="2300" dirty="0" err="1" smtClean="0"/>
              <a:t>use</a:t>
            </a:r>
            <a:r>
              <a:rPr lang="nb-NO" sz="2300" dirty="0" smtClean="0"/>
              <a:t> </a:t>
            </a:r>
            <a:r>
              <a:rPr lang="nb-NO" sz="2300" dirty="0" err="1" smtClean="0"/>
              <a:t>of</a:t>
            </a:r>
            <a:r>
              <a:rPr lang="nb-NO" sz="2300" dirty="0" smtClean="0"/>
              <a:t> </a:t>
            </a:r>
            <a:r>
              <a:rPr lang="nb-NO" sz="2300" dirty="0" err="1" smtClean="0"/>
              <a:t>space</a:t>
            </a:r>
            <a:r>
              <a:rPr lang="nb-NO" sz="2300" dirty="0" smtClean="0"/>
              <a:t>!</a:t>
            </a:r>
            <a:endParaRPr lang="nb-NO" sz="2300" dirty="0"/>
          </a:p>
        </p:txBody>
      </p:sp>
      <p:sp>
        <p:nvSpPr>
          <p:cNvPr id="4" name="Plassholder for innhold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569304" y="1908424"/>
            <a:ext cx="4206106" cy="5140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132322" y="4428703"/>
            <a:ext cx="6466094" cy="262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5881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024411" y="756295"/>
            <a:ext cx="6624736" cy="477054"/>
          </a:xfrm>
        </p:spPr>
        <p:txBody>
          <a:bodyPr/>
          <a:lstStyle/>
          <a:p>
            <a:r>
              <a:rPr lang="nb-NO" dirty="0" smtClean="0"/>
              <a:t>Cooperation – city </a:t>
            </a:r>
            <a:r>
              <a:rPr lang="nb-NO" dirty="0" err="1" smtClean="0"/>
              <a:t>of</a:t>
            </a:r>
            <a:r>
              <a:rPr lang="nb-NO" dirty="0" smtClean="0"/>
              <a:t> </a:t>
            </a:r>
            <a:r>
              <a:rPr lang="nb-NO" dirty="0" err="1" smtClean="0"/>
              <a:t>oslo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83140" y="1712417"/>
            <a:ext cx="5435469" cy="4441040"/>
          </a:xfrm>
        </p:spPr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nb-NO" sz="2300" dirty="0" smtClean="0"/>
              <a:t>Close </a:t>
            </a:r>
            <a:r>
              <a:rPr lang="nb-NO" sz="2300" dirty="0" err="1" smtClean="0"/>
              <a:t>cooperation</a:t>
            </a:r>
            <a:r>
              <a:rPr lang="nb-NO" sz="2300" dirty="0" smtClean="0"/>
              <a:t> </a:t>
            </a:r>
            <a:r>
              <a:rPr lang="nb-NO" sz="2300" dirty="0" err="1" smtClean="0"/>
              <a:t>with</a:t>
            </a:r>
            <a:r>
              <a:rPr lang="nb-NO" sz="2300" dirty="0" smtClean="0"/>
              <a:t> </a:t>
            </a:r>
            <a:r>
              <a:rPr lang="nb-NO" sz="2300" dirty="0" err="1" smtClean="0"/>
              <a:t>the</a:t>
            </a:r>
            <a:r>
              <a:rPr lang="nb-NO" sz="2300" dirty="0" smtClean="0"/>
              <a:t> Norwegian EV Association</a:t>
            </a:r>
            <a:br>
              <a:rPr lang="nb-NO" sz="2300" dirty="0" smtClean="0"/>
            </a:br>
            <a:endParaRPr lang="nb-NO" sz="23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nb-NO" sz="2300" dirty="0" smtClean="0"/>
              <a:t>EU project EVUE -</a:t>
            </a:r>
            <a:br>
              <a:rPr lang="nb-NO" sz="2300" dirty="0" smtClean="0"/>
            </a:br>
            <a:r>
              <a:rPr lang="nb-NO" sz="2300" i="1" dirty="0" smtClean="0"/>
              <a:t>Electric Vehicles in Urban Europe</a:t>
            </a:r>
            <a:br>
              <a:rPr lang="nb-NO" sz="2300" i="1" dirty="0" smtClean="0"/>
            </a:br>
            <a:r>
              <a:rPr lang="nb-NO" sz="2300" dirty="0" smtClean="0"/>
              <a:t>Network </a:t>
            </a:r>
            <a:r>
              <a:rPr lang="nb-NO" sz="2300" dirty="0" err="1" smtClean="0"/>
              <a:t>project</a:t>
            </a:r>
            <a:r>
              <a:rPr lang="nb-NO" sz="2300" dirty="0" smtClean="0"/>
              <a:t> to </a:t>
            </a:r>
            <a:r>
              <a:rPr lang="nb-NO" sz="2300" dirty="0" err="1" smtClean="0"/>
              <a:t>exhange</a:t>
            </a:r>
            <a:r>
              <a:rPr lang="nb-NO" sz="2300" dirty="0" smtClean="0"/>
              <a:t> </a:t>
            </a:r>
            <a:r>
              <a:rPr lang="nb-NO" sz="2300" dirty="0" err="1" smtClean="0"/>
              <a:t>strategies</a:t>
            </a:r>
            <a:r>
              <a:rPr lang="nb-NO" sz="2300" dirty="0" smtClean="0"/>
              <a:t> and </a:t>
            </a:r>
            <a:r>
              <a:rPr lang="nb-NO" sz="2300" dirty="0" err="1" smtClean="0"/>
              <a:t>experience</a:t>
            </a:r>
            <a:r>
              <a:rPr lang="nb-NO" sz="2300" dirty="0" smtClean="0"/>
              <a:t> </a:t>
            </a:r>
            <a:r>
              <a:rPr lang="nb-NO" sz="2300" dirty="0" err="1" smtClean="0"/>
              <a:t>on</a:t>
            </a:r>
            <a:r>
              <a:rPr lang="nb-NO" sz="2300" dirty="0" smtClean="0"/>
              <a:t> EVs.</a:t>
            </a:r>
            <a:r>
              <a:rPr lang="nb-NO" sz="2300" i="1" dirty="0" smtClean="0"/>
              <a:t/>
            </a:r>
            <a:br>
              <a:rPr lang="nb-NO" sz="2300" i="1" dirty="0" smtClean="0"/>
            </a:br>
            <a:endParaRPr lang="nb-NO" sz="2300" i="1" dirty="0"/>
          </a:p>
          <a:p>
            <a:pPr marL="342900" indent="-342900">
              <a:buFont typeface="Arial" pitchFamily="34" charset="0"/>
              <a:buChar char="•"/>
            </a:pPr>
            <a:r>
              <a:rPr lang="nb-NO" sz="2300" dirty="0" smtClean="0"/>
              <a:t>EU project FREVUE – </a:t>
            </a:r>
            <a:br>
              <a:rPr lang="nb-NO" sz="2300" dirty="0" smtClean="0"/>
            </a:br>
            <a:r>
              <a:rPr lang="nb-NO" sz="2300" dirty="0" smtClean="0"/>
              <a:t>Project to use EVs for goods and parcel delivery in the city </a:t>
            </a:r>
            <a:r>
              <a:rPr lang="nb-NO" sz="2300" dirty="0" err="1" smtClean="0"/>
              <a:t>center</a:t>
            </a:r>
            <a:r>
              <a:rPr lang="nb-NO" sz="2300" dirty="0" smtClean="0"/>
              <a:t>. </a:t>
            </a:r>
            <a:r>
              <a:rPr lang="nb-NO" sz="2300" dirty="0" err="1" smtClean="0"/>
              <a:t>Collect</a:t>
            </a:r>
            <a:r>
              <a:rPr lang="nb-NO" sz="2300" dirty="0" smtClean="0"/>
              <a:t> data </a:t>
            </a:r>
            <a:r>
              <a:rPr lang="nb-NO" sz="2300" dirty="0" err="1" smtClean="0"/>
              <a:t>on</a:t>
            </a:r>
            <a:r>
              <a:rPr lang="nb-NO" sz="2300" dirty="0" smtClean="0"/>
              <a:t> </a:t>
            </a:r>
            <a:r>
              <a:rPr lang="nb-NO" sz="2300" dirty="0" err="1" smtClean="0"/>
              <a:t>cold</a:t>
            </a:r>
            <a:r>
              <a:rPr lang="nb-NO" sz="2300" dirty="0" smtClean="0"/>
              <a:t> </a:t>
            </a:r>
            <a:r>
              <a:rPr lang="nb-NO" sz="2300" dirty="0" err="1" smtClean="0"/>
              <a:t>weather</a:t>
            </a:r>
            <a:r>
              <a:rPr lang="nb-NO" sz="2300" dirty="0" smtClean="0"/>
              <a:t> </a:t>
            </a:r>
            <a:r>
              <a:rPr lang="nb-NO" sz="2300" dirty="0" err="1" smtClean="0"/>
              <a:t>performance</a:t>
            </a:r>
            <a:r>
              <a:rPr lang="nb-NO" sz="2300" dirty="0" smtClean="0"/>
              <a:t> </a:t>
            </a:r>
            <a:r>
              <a:rPr lang="nb-NO" sz="2300" dirty="0" err="1" smtClean="0"/>
              <a:t>of</a:t>
            </a:r>
            <a:r>
              <a:rPr lang="nb-NO" sz="2300" dirty="0" smtClean="0"/>
              <a:t> EVs.</a:t>
            </a:r>
          </a:p>
          <a:p>
            <a:pPr>
              <a:buNone/>
            </a:pP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idx="10"/>
          </p:nvPr>
        </p:nvSpPr>
        <p:spPr>
          <a:xfrm>
            <a:off x="5760715" y="5852311"/>
            <a:ext cx="4824535" cy="696624"/>
          </a:xfrm>
        </p:spPr>
        <p:txBody>
          <a:bodyPr/>
          <a:lstStyle/>
          <a:p>
            <a:r>
              <a:rPr lang="nb-NO" sz="2000" i="1" dirty="0" smtClean="0"/>
              <a:t>BRING </a:t>
            </a:r>
            <a:r>
              <a:rPr lang="nb-NO" sz="2000" i="1" dirty="0" err="1" smtClean="0"/>
              <a:t>express</a:t>
            </a:r>
            <a:r>
              <a:rPr lang="nb-NO" sz="2000" i="1" dirty="0" smtClean="0"/>
              <a:t> </a:t>
            </a:r>
            <a:r>
              <a:rPr lang="nb-NO" sz="2000" i="1" dirty="0" err="1" smtClean="0"/>
              <a:t>delivery</a:t>
            </a:r>
            <a:r>
              <a:rPr lang="nb-NO" sz="2000" i="1" dirty="0" smtClean="0"/>
              <a:t> </a:t>
            </a:r>
            <a:r>
              <a:rPr lang="nb-NO" sz="2000" i="1" dirty="0" err="1" smtClean="0"/>
              <a:t>company</a:t>
            </a:r>
            <a:r>
              <a:rPr lang="nb-NO" sz="2000" i="1" dirty="0" smtClean="0"/>
              <a:t> </a:t>
            </a:r>
            <a:r>
              <a:rPr lang="nb-NO" sz="2000" i="1" dirty="0" err="1" smtClean="0"/>
              <a:t>use</a:t>
            </a:r>
            <a:r>
              <a:rPr lang="nb-NO" sz="2000" i="1" dirty="0" smtClean="0"/>
              <a:t> </a:t>
            </a:r>
            <a:r>
              <a:rPr lang="nb-NO" sz="2000" i="1" dirty="0" err="1" smtClean="0"/>
              <a:t>four</a:t>
            </a:r>
            <a:r>
              <a:rPr lang="nb-NO" sz="2000" i="1" dirty="0" smtClean="0"/>
              <a:t> </a:t>
            </a:r>
            <a:r>
              <a:rPr lang="nb-NO" sz="2000" i="1" dirty="0" err="1" smtClean="0"/>
              <a:t>electric</a:t>
            </a:r>
            <a:r>
              <a:rPr lang="nb-NO" sz="2000" i="1" dirty="0" smtClean="0"/>
              <a:t> </a:t>
            </a:r>
            <a:r>
              <a:rPr lang="nb-NO" sz="2000" i="1" dirty="0" err="1" smtClean="0"/>
              <a:t>vehicles</a:t>
            </a:r>
            <a:r>
              <a:rPr lang="nb-NO" sz="2000" i="1" dirty="0" smtClean="0"/>
              <a:t> in </a:t>
            </a:r>
            <a:r>
              <a:rPr lang="nb-NO" sz="2000" i="1" dirty="0" err="1" smtClean="0"/>
              <a:t>the</a:t>
            </a:r>
            <a:r>
              <a:rPr lang="nb-NO" sz="2000" i="1" dirty="0" smtClean="0"/>
              <a:t> Oslo city </a:t>
            </a:r>
            <a:r>
              <a:rPr lang="nb-NO" sz="2000" i="1" dirty="0" err="1" smtClean="0"/>
              <a:t>center</a:t>
            </a:r>
            <a:r>
              <a:rPr lang="nb-NO" sz="2000" i="1" dirty="0" smtClean="0"/>
              <a:t> </a:t>
            </a:r>
            <a:endParaRPr lang="nb-NO" sz="2000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2107754" y="6548935"/>
            <a:ext cx="1905000" cy="934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176539" y="6108784"/>
            <a:ext cx="1262671" cy="1452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e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5618608" y="2453247"/>
            <a:ext cx="5092125" cy="320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01018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808387" y="756295"/>
            <a:ext cx="7416823" cy="477054"/>
          </a:xfrm>
        </p:spPr>
        <p:txBody>
          <a:bodyPr/>
          <a:lstStyle/>
          <a:p>
            <a:r>
              <a:rPr lang="en-US" dirty="0"/>
              <a:t>Subsidies from the Climate- and Environment fund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288107" y="2201365"/>
            <a:ext cx="5688632" cy="4752528"/>
          </a:xfrm>
        </p:spPr>
        <p:txBody>
          <a:bodyPr/>
          <a:lstStyle/>
          <a:p>
            <a:r>
              <a:rPr lang="en-US" sz="2300" dirty="0"/>
              <a:t>Private companies, apartment complexes, shopping centers etc. can apply for </a:t>
            </a:r>
            <a:r>
              <a:rPr lang="en-US" sz="2300" dirty="0" smtClean="0"/>
              <a:t>subsidies </a:t>
            </a:r>
            <a:r>
              <a:rPr lang="en-US" sz="2300" dirty="0"/>
              <a:t>to establish charging </a:t>
            </a:r>
            <a:r>
              <a:rPr lang="en-US" sz="2300" dirty="0" smtClean="0"/>
              <a:t>points.</a:t>
            </a:r>
          </a:p>
          <a:p>
            <a:endParaRPr lang="en-US" sz="2300" dirty="0"/>
          </a:p>
          <a:p>
            <a:r>
              <a:rPr lang="en-US" sz="2300" dirty="0" smtClean="0"/>
              <a:t>Up </a:t>
            </a:r>
            <a:r>
              <a:rPr lang="en-US" sz="2300" dirty="0"/>
              <a:t>to </a:t>
            </a:r>
            <a:r>
              <a:rPr lang="en-US" sz="2300" dirty="0" smtClean="0">
                <a:solidFill>
                  <a:srgbClr val="00338E"/>
                </a:solidFill>
              </a:rPr>
              <a:t>€ </a:t>
            </a:r>
            <a:r>
              <a:rPr lang="en-US" sz="2300" dirty="0" smtClean="0"/>
              <a:t>1 200 per </a:t>
            </a:r>
            <a:r>
              <a:rPr lang="en-US" sz="2300" dirty="0"/>
              <a:t>charging point </a:t>
            </a:r>
            <a:r>
              <a:rPr lang="en-US" sz="2300" dirty="0" smtClean="0"/>
              <a:t>established and maximum 60% of the total cost can be subsidized.</a:t>
            </a:r>
            <a:endParaRPr lang="en-US" sz="2300" dirty="0"/>
          </a:p>
          <a:p>
            <a:endParaRPr lang="en-US" sz="2300" dirty="0"/>
          </a:p>
          <a:p>
            <a:r>
              <a:rPr lang="en-US" sz="2300" dirty="0"/>
              <a:t>The </a:t>
            </a:r>
            <a:r>
              <a:rPr lang="en-US" sz="2300" dirty="0" smtClean="0"/>
              <a:t>Agency for Urban Environment administer </a:t>
            </a:r>
            <a:r>
              <a:rPr lang="en-US" sz="2300" dirty="0"/>
              <a:t>the </a:t>
            </a:r>
            <a:r>
              <a:rPr lang="en-US" sz="2300" dirty="0" smtClean="0"/>
              <a:t>applications.</a:t>
            </a:r>
            <a:br>
              <a:rPr lang="en-US" sz="2300" dirty="0" smtClean="0"/>
            </a:br>
            <a:endParaRPr lang="en-US" sz="2300" dirty="0"/>
          </a:p>
          <a:p>
            <a:r>
              <a:rPr lang="en-US" sz="2300" dirty="0" smtClean="0"/>
              <a:t>422 charging points established since 2008. </a:t>
            </a:r>
            <a:endParaRPr lang="en-US" sz="2300" dirty="0"/>
          </a:p>
          <a:p>
            <a:endParaRPr lang="nb-NO" dirty="0"/>
          </a:p>
        </p:txBody>
      </p:sp>
      <p:pic>
        <p:nvPicPr>
          <p:cNvPr id="4" name="Bilde 3" descr="www.transnova.no/wp-content/uploads/2012/12/Slik-setter-du-opp-ladestasjon-for-elbil.pdf - Google Chrome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6192763" y="1836415"/>
            <a:ext cx="4398640" cy="5560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18344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970257" y="828303"/>
            <a:ext cx="8820000" cy="477054"/>
          </a:xfrm>
        </p:spPr>
        <p:txBody>
          <a:bodyPr/>
          <a:lstStyle/>
          <a:p>
            <a:r>
              <a:rPr lang="nb-NO" dirty="0" smtClean="0"/>
              <a:t>Electric </a:t>
            </a:r>
            <a:r>
              <a:rPr lang="nb-NO" dirty="0" err="1" smtClean="0"/>
              <a:t>vehicles</a:t>
            </a:r>
            <a:r>
              <a:rPr lang="nb-NO" dirty="0" smtClean="0"/>
              <a:t> for </a:t>
            </a:r>
            <a:r>
              <a:rPr lang="nb-NO" dirty="0" err="1" smtClean="0"/>
              <a:t>municipal</a:t>
            </a:r>
            <a:r>
              <a:rPr lang="nb-NO" dirty="0" smtClean="0"/>
              <a:t> </a:t>
            </a:r>
            <a:r>
              <a:rPr lang="nb-NO" dirty="0" err="1" smtClean="0"/>
              <a:t>fleet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44091" y="1866357"/>
            <a:ext cx="5217938" cy="4153008"/>
          </a:xfrm>
        </p:spPr>
        <p:txBody>
          <a:bodyPr/>
          <a:lstStyle/>
          <a:p>
            <a:r>
              <a:rPr lang="nb-NO" sz="2000" dirty="0" smtClean="0"/>
              <a:t/>
            </a:r>
            <a:br>
              <a:rPr lang="nb-NO" sz="2000" dirty="0" smtClean="0"/>
            </a:br>
            <a:r>
              <a:rPr lang="nb-NO" sz="2300" dirty="0" err="1" smtClean="0"/>
              <a:t>Almost</a:t>
            </a:r>
            <a:r>
              <a:rPr lang="nb-NO" sz="2300" dirty="0" smtClean="0"/>
              <a:t> 1000 </a:t>
            </a:r>
            <a:r>
              <a:rPr lang="nb-NO" sz="2300" dirty="0" err="1" smtClean="0"/>
              <a:t>vehicles</a:t>
            </a:r>
            <a:r>
              <a:rPr lang="nb-NO" sz="2300" dirty="0" smtClean="0"/>
              <a:t> in </a:t>
            </a:r>
            <a:r>
              <a:rPr lang="nb-NO" sz="2300" dirty="0" err="1" smtClean="0"/>
              <a:t>the</a:t>
            </a:r>
            <a:r>
              <a:rPr lang="nb-NO" sz="2300" dirty="0" smtClean="0"/>
              <a:t> </a:t>
            </a:r>
            <a:r>
              <a:rPr lang="nb-NO" sz="2300" dirty="0" err="1" smtClean="0"/>
              <a:t>municipal</a:t>
            </a:r>
            <a:r>
              <a:rPr lang="nb-NO" sz="2300" dirty="0" smtClean="0"/>
              <a:t> </a:t>
            </a:r>
            <a:r>
              <a:rPr lang="nb-NO" sz="2300" dirty="0" err="1" smtClean="0"/>
              <a:t>fleet</a:t>
            </a:r>
            <a:r>
              <a:rPr lang="nb-NO" sz="2300" dirty="0" smtClean="0"/>
              <a:t> </a:t>
            </a:r>
            <a:r>
              <a:rPr lang="nb-NO" sz="2300" dirty="0" err="1" smtClean="0"/>
              <a:t>will</a:t>
            </a:r>
            <a:r>
              <a:rPr lang="nb-NO" sz="2300" dirty="0" smtClean="0"/>
              <a:t> be </a:t>
            </a:r>
            <a:r>
              <a:rPr lang="nb-NO" sz="2300" dirty="0" err="1" smtClean="0"/>
              <a:t>electric</a:t>
            </a:r>
            <a:r>
              <a:rPr lang="nb-NO" sz="2300" dirty="0" smtClean="0"/>
              <a:t> </a:t>
            </a:r>
            <a:r>
              <a:rPr lang="nb-NO" sz="2300" dirty="0" err="1" smtClean="0"/>
              <a:t>vehicles</a:t>
            </a:r>
            <a:r>
              <a:rPr lang="nb-NO" sz="2300" dirty="0" smtClean="0"/>
              <a:t> </a:t>
            </a:r>
            <a:r>
              <a:rPr lang="nb-NO" sz="2300" dirty="0" err="1" smtClean="0"/>
              <a:t>within</a:t>
            </a:r>
            <a:r>
              <a:rPr lang="nb-NO" sz="2300" dirty="0" smtClean="0"/>
              <a:t> 2015. </a:t>
            </a:r>
          </a:p>
          <a:p>
            <a:endParaRPr lang="nb-NO" sz="2300" dirty="0"/>
          </a:p>
          <a:p>
            <a:r>
              <a:rPr lang="nb-NO" sz="2300" dirty="0" smtClean="0"/>
              <a:t>New </a:t>
            </a:r>
            <a:r>
              <a:rPr lang="nb-NO" sz="2300" dirty="0" err="1" smtClean="0"/>
              <a:t>fleet</a:t>
            </a:r>
            <a:r>
              <a:rPr lang="nb-NO" sz="2300" dirty="0" smtClean="0"/>
              <a:t> </a:t>
            </a:r>
            <a:r>
              <a:rPr lang="nb-NO" sz="2300" dirty="0" err="1" smtClean="0"/>
              <a:t>vehicle</a:t>
            </a:r>
            <a:r>
              <a:rPr lang="nb-NO" sz="2300" dirty="0" smtClean="0"/>
              <a:t> </a:t>
            </a:r>
            <a:r>
              <a:rPr lang="nb-NO" sz="2300" dirty="0" err="1" smtClean="0"/>
              <a:t>contract</a:t>
            </a:r>
            <a:r>
              <a:rPr lang="nb-NO" sz="2300" dirty="0" smtClean="0"/>
              <a:t> </a:t>
            </a:r>
            <a:r>
              <a:rPr lang="nb-NO" sz="2300" dirty="0" err="1" smtClean="0"/>
              <a:t>with</a:t>
            </a:r>
            <a:r>
              <a:rPr lang="nb-NO" sz="2300" dirty="0" smtClean="0"/>
              <a:t> </a:t>
            </a:r>
            <a:r>
              <a:rPr lang="nb-NO" sz="2300" dirty="0" err="1" smtClean="0"/>
              <a:t>LeasePlan</a:t>
            </a:r>
            <a:r>
              <a:rPr lang="nb-NO" sz="2300" dirty="0" smtClean="0"/>
              <a:t> from </a:t>
            </a:r>
            <a:r>
              <a:rPr lang="nb-NO" sz="2300" dirty="0" err="1" smtClean="0"/>
              <a:t>January</a:t>
            </a:r>
            <a:r>
              <a:rPr lang="nb-NO" sz="2300" dirty="0" smtClean="0"/>
              <a:t> 2013:</a:t>
            </a:r>
            <a:br>
              <a:rPr lang="nb-NO" sz="2300" dirty="0" smtClean="0"/>
            </a:br>
            <a:endParaRPr lang="nb-NO" sz="23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nb-NO" sz="2300" dirty="0" smtClean="0"/>
              <a:t>Small passenger car: </a:t>
            </a:r>
            <a:br>
              <a:rPr lang="nb-NO" sz="2300" dirty="0" smtClean="0"/>
            </a:br>
            <a:r>
              <a:rPr lang="nb-NO" sz="2300" dirty="0" smtClean="0"/>
              <a:t>Mitsubishi I-MiEV</a:t>
            </a:r>
            <a:endParaRPr lang="nb-NO" sz="2300" dirty="0"/>
          </a:p>
          <a:p>
            <a:pPr marL="342900" indent="-342900">
              <a:buFont typeface="Arial" pitchFamily="34" charset="0"/>
              <a:buChar char="•"/>
            </a:pPr>
            <a:r>
              <a:rPr lang="nb-NO" sz="2300" dirty="0" smtClean="0"/>
              <a:t>Medium </a:t>
            </a:r>
            <a:r>
              <a:rPr lang="nb-NO" sz="2300" dirty="0" err="1" smtClean="0"/>
              <a:t>passenger</a:t>
            </a:r>
            <a:r>
              <a:rPr lang="nb-NO" sz="2300" dirty="0" smtClean="0"/>
              <a:t> </a:t>
            </a:r>
            <a:r>
              <a:rPr lang="nb-NO" sz="2300" dirty="0" err="1" smtClean="0"/>
              <a:t>car</a:t>
            </a:r>
            <a:r>
              <a:rPr lang="nb-NO" sz="2300" dirty="0" smtClean="0"/>
              <a:t>: Nissan Leaf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nb-NO" sz="2300" dirty="0" smtClean="0"/>
              <a:t>Small cargo van: Peugeot Partner EV</a:t>
            </a:r>
          </a:p>
          <a:p>
            <a:endParaRPr lang="nb-NO" sz="2000" dirty="0"/>
          </a:p>
        </p:txBody>
      </p:sp>
      <p:sp>
        <p:nvSpPr>
          <p:cNvPr id="5" name="Plassholder for innhold 4"/>
          <p:cNvSpPr>
            <a:spLocks noGrp="1"/>
          </p:cNvSpPr>
          <p:nvPr>
            <p:ph idx="10"/>
          </p:nvPr>
        </p:nvSpPr>
        <p:spPr>
          <a:xfrm>
            <a:off x="5508000" y="6052142"/>
            <a:ext cx="4302000" cy="824832"/>
          </a:xfrm>
        </p:spPr>
        <p:txBody>
          <a:bodyPr/>
          <a:lstStyle/>
          <a:p>
            <a:r>
              <a:rPr lang="nb-NO" sz="2000" i="1" dirty="0" smtClean="0"/>
              <a:t>EV used for </a:t>
            </a:r>
            <a:r>
              <a:rPr lang="nb-NO" sz="2000" i="1" dirty="0" err="1" smtClean="0"/>
              <a:t>home</a:t>
            </a:r>
            <a:r>
              <a:rPr lang="nb-NO" sz="2000" i="1" dirty="0" smtClean="0"/>
              <a:t> </a:t>
            </a:r>
            <a:r>
              <a:rPr lang="nb-NO" sz="2000" i="1" dirty="0" err="1" smtClean="0"/>
              <a:t>care</a:t>
            </a:r>
            <a:r>
              <a:rPr lang="nb-NO" sz="2000" i="1" dirty="0" smtClean="0"/>
              <a:t> services for </a:t>
            </a:r>
            <a:r>
              <a:rPr lang="nb-NO" sz="2000" i="1" dirty="0" err="1" smtClean="0"/>
              <a:t>elderly</a:t>
            </a:r>
            <a:r>
              <a:rPr lang="nb-NO" sz="2000" i="1" dirty="0" smtClean="0"/>
              <a:t> </a:t>
            </a:r>
            <a:r>
              <a:rPr lang="nb-NO" sz="2000" i="1" dirty="0" err="1" smtClean="0"/>
              <a:t>people</a:t>
            </a:r>
            <a:r>
              <a:rPr lang="nb-NO" sz="2000" i="1" dirty="0" smtClean="0"/>
              <a:t> in Bydel Gamle Oslo</a:t>
            </a:r>
            <a:endParaRPr lang="nb-NO" sz="2000" i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508000" y="2268463"/>
            <a:ext cx="5038344" cy="3783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5957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088307" y="756295"/>
            <a:ext cx="8820000" cy="477054"/>
          </a:xfrm>
        </p:spPr>
        <p:txBody>
          <a:bodyPr/>
          <a:lstStyle/>
          <a:p>
            <a:r>
              <a:rPr lang="nb-NO" dirty="0" err="1" smtClean="0"/>
              <a:t>Municipal</a:t>
            </a:r>
            <a:r>
              <a:rPr lang="nb-NO" dirty="0" smtClean="0"/>
              <a:t> </a:t>
            </a:r>
            <a:r>
              <a:rPr lang="nb-NO" dirty="0" err="1" smtClean="0"/>
              <a:t>fleet</a:t>
            </a:r>
            <a:r>
              <a:rPr lang="nb-NO" dirty="0" smtClean="0"/>
              <a:t> - oslo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44091" y="1836415"/>
            <a:ext cx="4302000" cy="4153008"/>
          </a:xfrm>
        </p:spPr>
        <p:txBody>
          <a:bodyPr/>
          <a:lstStyle/>
          <a:p>
            <a:r>
              <a:rPr lang="nb-NO" dirty="0" smtClean="0"/>
              <a:t>Per 19.5.2014:</a:t>
            </a:r>
          </a:p>
          <a:p>
            <a:r>
              <a:rPr lang="nb-NO" dirty="0" smtClean="0"/>
              <a:t>164 </a:t>
            </a:r>
            <a:r>
              <a:rPr lang="nb-NO" dirty="0" err="1" smtClean="0"/>
              <a:t>Misubishi</a:t>
            </a:r>
            <a:r>
              <a:rPr lang="nb-NO" dirty="0" smtClean="0"/>
              <a:t> I-</a:t>
            </a:r>
            <a:r>
              <a:rPr lang="nb-NO" dirty="0" err="1" smtClean="0"/>
              <a:t>MiEV</a:t>
            </a:r>
            <a:endParaRPr lang="nb-NO" dirty="0" smtClean="0"/>
          </a:p>
          <a:p>
            <a:r>
              <a:rPr lang="nb-NO" dirty="0" smtClean="0"/>
              <a:t>61 Nissan Leaf</a:t>
            </a:r>
          </a:p>
          <a:p>
            <a:r>
              <a:rPr lang="nb-NO" dirty="0" smtClean="0"/>
              <a:t>27 Peugeot Partner EV</a:t>
            </a:r>
          </a:p>
          <a:p>
            <a:endParaRPr lang="nb-NO" dirty="0"/>
          </a:p>
          <a:p>
            <a:r>
              <a:rPr lang="nb-NO" dirty="0" smtClean="0"/>
              <a:t>Total per 19.5.2014:</a:t>
            </a:r>
            <a:br>
              <a:rPr lang="nb-NO" dirty="0" smtClean="0"/>
            </a:br>
            <a:r>
              <a:rPr lang="nb-NO" dirty="0" smtClean="0"/>
              <a:t>252 </a:t>
            </a:r>
            <a:r>
              <a:rPr lang="nb-NO" dirty="0" err="1" smtClean="0"/>
              <a:t>electric</a:t>
            </a:r>
            <a:r>
              <a:rPr lang="nb-NO" dirty="0" smtClean="0"/>
              <a:t> </a:t>
            </a:r>
            <a:r>
              <a:rPr lang="nb-NO" dirty="0" err="1" smtClean="0"/>
              <a:t>vehicles</a:t>
            </a:r>
            <a:r>
              <a:rPr lang="nb-NO" dirty="0" smtClean="0"/>
              <a:t>!</a:t>
            </a:r>
          </a:p>
          <a:p>
            <a:endParaRPr lang="nb-NO" dirty="0"/>
          </a:p>
          <a:p>
            <a:r>
              <a:rPr lang="nb-NO" dirty="0" err="1" smtClean="0"/>
              <a:t>Other</a:t>
            </a:r>
            <a:r>
              <a:rPr lang="nb-NO" dirty="0" smtClean="0"/>
              <a:t> </a:t>
            </a:r>
            <a:r>
              <a:rPr lang="nb-NO" dirty="0" err="1" smtClean="0"/>
              <a:t>municipalities</a:t>
            </a:r>
            <a:r>
              <a:rPr lang="nb-NO" dirty="0" smtClean="0"/>
              <a:t> </a:t>
            </a:r>
            <a:r>
              <a:rPr lang="nb-NO" dirty="0" err="1" smtClean="0"/>
              <a:t>are</a:t>
            </a:r>
            <a:r>
              <a:rPr lang="nb-NO" dirty="0" smtClean="0"/>
              <a:t> </a:t>
            </a:r>
            <a:r>
              <a:rPr lang="nb-NO" dirty="0" err="1" smtClean="0"/>
              <a:t>also</a:t>
            </a:r>
            <a:r>
              <a:rPr lang="nb-NO" dirty="0" smtClean="0"/>
              <a:t> </a:t>
            </a:r>
            <a:r>
              <a:rPr lang="nb-NO" dirty="0" err="1" smtClean="0"/>
              <a:t>going</a:t>
            </a:r>
            <a:r>
              <a:rPr lang="nb-NO" dirty="0" smtClean="0"/>
              <a:t> </a:t>
            </a:r>
            <a:r>
              <a:rPr lang="nb-NO" dirty="0" err="1" smtClean="0"/>
              <a:t>electric</a:t>
            </a:r>
            <a:r>
              <a:rPr lang="nb-NO" dirty="0" smtClean="0"/>
              <a:t>:</a:t>
            </a:r>
          </a:p>
          <a:p>
            <a:r>
              <a:rPr lang="nb-NO" dirty="0" smtClean="0"/>
              <a:t>- Kristiansund kommune</a:t>
            </a:r>
          </a:p>
          <a:p>
            <a:r>
              <a:rPr lang="nb-NO" dirty="0" smtClean="0"/>
              <a:t>- Bergen kommune</a:t>
            </a:r>
          </a:p>
          <a:p>
            <a:r>
              <a:rPr lang="nb-NO" dirty="0" smtClean="0"/>
              <a:t>- Randaberg kommune</a:t>
            </a:r>
          </a:p>
          <a:p>
            <a:r>
              <a:rPr lang="nb-NO" dirty="0" smtClean="0"/>
              <a:t>- Trondheim kommune</a:t>
            </a:r>
          </a:p>
          <a:p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4142694" y="2204911"/>
            <a:ext cx="4268287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272883" y="4932367"/>
            <a:ext cx="3376463" cy="2356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142694" y="4941215"/>
            <a:ext cx="3130189" cy="2347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7218654" y="2204912"/>
            <a:ext cx="3430692" cy="2727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30436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088307" y="756295"/>
            <a:ext cx="8424936" cy="477054"/>
          </a:xfrm>
        </p:spPr>
        <p:txBody>
          <a:bodyPr/>
          <a:lstStyle/>
          <a:p>
            <a:r>
              <a:rPr lang="nb-NO" dirty="0" err="1" smtClean="0"/>
              <a:t>Municipal</a:t>
            </a:r>
            <a:r>
              <a:rPr lang="nb-NO" dirty="0" smtClean="0"/>
              <a:t> </a:t>
            </a:r>
            <a:r>
              <a:rPr lang="nb-NO" dirty="0" err="1" smtClean="0"/>
              <a:t>fleet</a:t>
            </a:r>
            <a:r>
              <a:rPr lang="nb-NO" dirty="0" smtClean="0"/>
              <a:t> – oslo </a:t>
            </a:r>
            <a:r>
              <a:rPr lang="nb-NO" dirty="0" err="1" smtClean="0"/>
              <a:t>EXperiences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44091" y="1836415"/>
            <a:ext cx="4608512" cy="4248472"/>
          </a:xfrm>
        </p:spPr>
        <p:txBody>
          <a:bodyPr/>
          <a:lstStyle/>
          <a:p>
            <a:r>
              <a:rPr lang="nb-NO" dirty="0" smtClean="0"/>
              <a:t>- Users </a:t>
            </a:r>
            <a:r>
              <a:rPr lang="nb-NO" dirty="0" err="1" smtClean="0"/>
              <a:t>are</a:t>
            </a:r>
            <a:r>
              <a:rPr lang="nb-NO" dirty="0" smtClean="0"/>
              <a:t> positive  and </a:t>
            </a:r>
            <a:r>
              <a:rPr lang="nb-NO" dirty="0" err="1"/>
              <a:t>v</a:t>
            </a:r>
            <a:r>
              <a:rPr lang="nb-NO" dirty="0" err="1" smtClean="0"/>
              <a:t>ery</a:t>
            </a:r>
            <a:r>
              <a:rPr lang="nb-NO" dirty="0" smtClean="0"/>
              <a:t> </a:t>
            </a:r>
            <a:r>
              <a:rPr lang="nb-NO" dirty="0" err="1" smtClean="0"/>
              <a:t>few</a:t>
            </a:r>
            <a:r>
              <a:rPr lang="nb-NO" dirty="0" smtClean="0"/>
              <a:t> negative feedbacks.</a:t>
            </a:r>
            <a:br>
              <a:rPr lang="nb-NO" dirty="0" smtClean="0"/>
            </a:br>
            <a:endParaRPr lang="nb-NO" dirty="0" smtClean="0"/>
          </a:p>
          <a:p>
            <a:r>
              <a:rPr lang="nb-NO" dirty="0" smtClean="0"/>
              <a:t>- </a:t>
            </a:r>
            <a:r>
              <a:rPr lang="nb-NO" dirty="0" err="1" smtClean="0"/>
              <a:t>Charging</a:t>
            </a:r>
            <a:r>
              <a:rPr lang="nb-NO" dirty="0" smtClean="0"/>
              <a:t> problems </a:t>
            </a:r>
            <a:r>
              <a:rPr lang="nb-NO" dirty="0" err="1" smtClean="0"/>
              <a:t>was</a:t>
            </a:r>
            <a:r>
              <a:rPr lang="nb-NO" dirty="0" smtClean="0"/>
              <a:t> </a:t>
            </a:r>
            <a:r>
              <a:rPr lang="nb-NO" dirty="0" err="1" smtClean="0"/>
              <a:t>thought</a:t>
            </a:r>
            <a:r>
              <a:rPr lang="nb-NO" dirty="0" smtClean="0"/>
              <a:t> to be an </a:t>
            </a:r>
            <a:r>
              <a:rPr lang="nb-NO" dirty="0" err="1" smtClean="0"/>
              <a:t>issue</a:t>
            </a:r>
            <a:r>
              <a:rPr lang="nb-NO" dirty="0" smtClean="0"/>
              <a:t>, </a:t>
            </a:r>
            <a:r>
              <a:rPr lang="nb-NO" dirty="0" err="1" smtClean="0"/>
              <a:t>few</a:t>
            </a:r>
            <a:r>
              <a:rPr lang="nb-NO" dirty="0" smtClean="0"/>
              <a:t> problems </a:t>
            </a:r>
            <a:r>
              <a:rPr lang="nb-NO" dirty="0" err="1" smtClean="0"/>
              <a:t>incurred</a:t>
            </a:r>
            <a:r>
              <a:rPr lang="nb-NO" dirty="0" smtClean="0"/>
              <a:t>.</a:t>
            </a:r>
            <a:br>
              <a:rPr lang="nb-NO" dirty="0" smtClean="0"/>
            </a:br>
            <a:endParaRPr lang="nb-NO" dirty="0" smtClean="0"/>
          </a:p>
          <a:p>
            <a:r>
              <a:rPr lang="nb-NO" dirty="0" smtClean="0"/>
              <a:t>- A </a:t>
            </a:r>
            <a:r>
              <a:rPr lang="nb-NO" dirty="0" err="1" smtClean="0"/>
              <a:t>few</a:t>
            </a:r>
            <a:r>
              <a:rPr lang="nb-NO" dirty="0" smtClean="0"/>
              <a:t> </a:t>
            </a:r>
            <a:r>
              <a:rPr lang="nb-NO" dirty="0" err="1" smtClean="0"/>
              <a:t>issues</a:t>
            </a:r>
            <a:r>
              <a:rPr lang="nb-NO" dirty="0" smtClean="0"/>
              <a:t> </a:t>
            </a:r>
            <a:r>
              <a:rPr lang="nb-NO" dirty="0" err="1" smtClean="0"/>
              <a:t>related</a:t>
            </a:r>
            <a:r>
              <a:rPr lang="nb-NO" dirty="0" smtClean="0"/>
              <a:t> to </a:t>
            </a:r>
            <a:r>
              <a:rPr lang="nb-NO" dirty="0" err="1" smtClean="0"/>
              <a:t>limited</a:t>
            </a:r>
            <a:r>
              <a:rPr lang="nb-NO" dirty="0" smtClean="0"/>
              <a:t> range, </a:t>
            </a:r>
            <a:r>
              <a:rPr lang="nb-NO" dirty="0" err="1" smtClean="0"/>
              <a:t>but</a:t>
            </a:r>
            <a:r>
              <a:rPr lang="nb-NO" dirty="0" smtClean="0"/>
              <a:t> </a:t>
            </a:r>
            <a:r>
              <a:rPr lang="nb-NO" dirty="0" err="1" smtClean="0"/>
              <a:t>only</a:t>
            </a:r>
            <a:r>
              <a:rPr lang="nb-NO" dirty="0" smtClean="0"/>
              <a:t> </a:t>
            </a:r>
            <a:r>
              <a:rPr lang="nb-NO" dirty="0" err="1" smtClean="0"/>
              <a:t>related</a:t>
            </a:r>
            <a:r>
              <a:rPr lang="nb-NO" dirty="0" smtClean="0"/>
              <a:t> to a </a:t>
            </a:r>
            <a:r>
              <a:rPr lang="nb-NO" dirty="0" err="1" smtClean="0"/>
              <a:t>few</a:t>
            </a:r>
            <a:r>
              <a:rPr lang="nb-NO" dirty="0" smtClean="0"/>
              <a:t> </a:t>
            </a:r>
            <a:r>
              <a:rPr lang="nb-NO" dirty="0" err="1" smtClean="0"/>
              <a:t>agencies</a:t>
            </a:r>
            <a:r>
              <a:rPr lang="nb-NO" dirty="0" smtClean="0"/>
              <a:t>/</a:t>
            </a:r>
            <a:r>
              <a:rPr lang="nb-NO" dirty="0" err="1" smtClean="0"/>
              <a:t>entities</a:t>
            </a:r>
            <a:r>
              <a:rPr lang="nb-NO" dirty="0" smtClean="0"/>
              <a:t>.</a:t>
            </a:r>
          </a:p>
          <a:p>
            <a:endParaRPr lang="nb-NO" dirty="0" smtClean="0"/>
          </a:p>
          <a:p>
            <a:r>
              <a:rPr lang="nb-NO" dirty="0" smtClean="0"/>
              <a:t>Main </a:t>
            </a:r>
            <a:r>
              <a:rPr lang="nb-NO" dirty="0" err="1" smtClean="0"/>
              <a:t>challenge</a:t>
            </a:r>
            <a:r>
              <a:rPr lang="nb-NO" dirty="0" smtClean="0"/>
              <a:t>: </a:t>
            </a:r>
            <a:r>
              <a:rPr lang="nb-NO" dirty="0" err="1" smtClean="0"/>
              <a:t>securing</a:t>
            </a:r>
            <a:r>
              <a:rPr lang="nb-NO" dirty="0" smtClean="0"/>
              <a:t> </a:t>
            </a:r>
            <a:r>
              <a:rPr lang="nb-NO" dirty="0" err="1" smtClean="0"/>
              <a:t>funding</a:t>
            </a:r>
            <a:r>
              <a:rPr lang="nb-NO" dirty="0" smtClean="0"/>
              <a:t> for </a:t>
            </a:r>
            <a:r>
              <a:rPr lang="nb-NO" dirty="0" err="1" smtClean="0"/>
              <a:t>purchase</a:t>
            </a:r>
            <a:r>
              <a:rPr lang="nb-NO" dirty="0" smtClean="0"/>
              <a:t> and </a:t>
            </a:r>
            <a:r>
              <a:rPr lang="nb-NO" dirty="0" err="1" smtClean="0"/>
              <a:t>convincing</a:t>
            </a:r>
            <a:r>
              <a:rPr lang="nb-NO" dirty="0" smtClean="0"/>
              <a:t> to spend </a:t>
            </a:r>
            <a:r>
              <a:rPr lang="nb-NO" dirty="0" err="1" smtClean="0"/>
              <a:t>extra</a:t>
            </a:r>
            <a:r>
              <a:rPr lang="nb-NO" dirty="0" smtClean="0"/>
              <a:t> for </a:t>
            </a:r>
            <a:r>
              <a:rPr lang="nb-NO" dirty="0" err="1" smtClean="0"/>
              <a:t>smarter</a:t>
            </a:r>
            <a:r>
              <a:rPr lang="nb-NO" dirty="0" smtClean="0"/>
              <a:t> </a:t>
            </a:r>
            <a:r>
              <a:rPr lang="nb-NO" dirty="0" err="1" smtClean="0"/>
              <a:t>charging</a:t>
            </a:r>
            <a:r>
              <a:rPr lang="nb-NO" dirty="0" smtClean="0"/>
              <a:t> (type 2)</a:t>
            </a:r>
            <a:endParaRPr lang="nb-NO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896619" y="2844527"/>
            <a:ext cx="5760640" cy="4330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4896619" y="2844527"/>
            <a:ext cx="2471157" cy="1766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90225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592363" y="540271"/>
            <a:ext cx="8820000" cy="477054"/>
          </a:xfrm>
        </p:spPr>
        <p:txBody>
          <a:bodyPr/>
          <a:lstStyle/>
          <a:p>
            <a:r>
              <a:rPr lang="nb-NO" sz="5400" dirty="0" err="1" smtClean="0"/>
              <a:t>Thank</a:t>
            </a:r>
            <a:r>
              <a:rPr lang="nb-NO" sz="5400" dirty="0" smtClean="0"/>
              <a:t> </a:t>
            </a:r>
            <a:r>
              <a:rPr lang="nb-NO" sz="5400" dirty="0" err="1" smtClean="0"/>
              <a:t>you</a:t>
            </a:r>
            <a:endParaRPr lang="nb-NO" sz="540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2160316" y="6954262"/>
            <a:ext cx="8280920" cy="504056"/>
          </a:xfrm>
        </p:spPr>
        <p:txBody>
          <a:bodyPr/>
          <a:lstStyle/>
          <a:p>
            <a:r>
              <a:rPr lang="nb-NO" dirty="0"/>
              <a:t>m</a:t>
            </a:r>
            <a:r>
              <a:rPr lang="nb-NO" dirty="0" smtClean="0"/>
              <a:t>arianne.molmen@bym.oslo.kommune.no</a:t>
            </a:r>
            <a:endParaRPr lang="nb-NO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576139" y="1476374"/>
            <a:ext cx="9577064" cy="5324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13664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0315" y="540271"/>
            <a:ext cx="8820000" cy="477054"/>
          </a:xfrm>
        </p:spPr>
        <p:txBody>
          <a:bodyPr/>
          <a:lstStyle/>
          <a:p>
            <a:r>
              <a:rPr lang="nb-NO" sz="5400" dirty="0" smtClean="0"/>
              <a:t>Oslo </a:t>
            </a:r>
            <a:r>
              <a:rPr lang="nb-NO" sz="5400" dirty="0" err="1" smtClean="0"/>
              <a:t>Went</a:t>
            </a:r>
            <a:r>
              <a:rPr lang="nb-NO" sz="5400" dirty="0" smtClean="0"/>
              <a:t> from </a:t>
            </a:r>
            <a:r>
              <a:rPr lang="nb-NO" sz="5400" dirty="0" err="1"/>
              <a:t>this</a:t>
            </a:r>
            <a:r>
              <a:rPr lang="nb-NO" sz="5400" dirty="0"/>
              <a:t>: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59123" y="1908423"/>
            <a:ext cx="9005286" cy="5270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085094" y="5004767"/>
            <a:ext cx="2907035" cy="1241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60315" y="589776"/>
            <a:ext cx="8820000" cy="477054"/>
          </a:xfrm>
        </p:spPr>
        <p:txBody>
          <a:bodyPr/>
          <a:lstStyle/>
          <a:p>
            <a:r>
              <a:rPr lang="nb-NO" sz="5400" dirty="0"/>
              <a:t>to </a:t>
            </a:r>
            <a:r>
              <a:rPr lang="nb-NO" sz="5400" dirty="0" err="1" smtClean="0"/>
              <a:t>this</a:t>
            </a:r>
            <a:endParaRPr lang="nb-NO" sz="54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67680" y="2412479"/>
            <a:ext cx="9616431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224366" y="540271"/>
            <a:ext cx="8820000" cy="477054"/>
          </a:xfrm>
        </p:spPr>
        <p:txBody>
          <a:bodyPr/>
          <a:lstStyle/>
          <a:p>
            <a:r>
              <a:rPr lang="nb-NO" sz="5400" dirty="0"/>
              <a:t>and </a:t>
            </a:r>
            <a:r>
              <a:rPr lang="nb-NO" sz="5400" dirty="0" smtClean="0"/>
              <a:t>FINALLY </a:t>
            </a:r>
            <a:r>
              <a:rPr lang="nb-NO" sz="5400" dirty="0" err="1" smtClean="0"/>
              <a:t>this</a:t>
            </a:r>
            <a:r>
              <a:rPr lang="nb-NO" sz="5400" dirty="0"/>
              <a:t>.</a:t>
            </a:r>
          </a:p>
        </p:txBody>
      </p:sp>
      <p:sp>
        <p:nvSpPr>
          <p:cNvPr id="3" name="TekstSylinder 2"/>
          <p:cNvSpPr txBox="1"/>
          <p:nvPr/>
        </p:nvSpPr>
        <p:spPr>
          <a:xfrm>
            <a:off x="1368227" y="6813242"/>
            <a:ext cx="638187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i="1" dirty="0" smtClean="0">
                <a:solidFill>
                  <a:schemeClr val="tx2"/>
                </a:solidFill>
                <a:latin typeface="+mj-lt"/>
              </a:rPr>
              <a:t>36 </a:t>
            </a:r>
            <a:r>
              <a:rPr lang="nb-NO" i="1" dirty="0" err="1" smtClean="0">
                <a:solidFill>
                  <a:schemeClr val="tx2"/>
                </a:solidFill>
                <a:latin typeface="+mj-lt"/>
              </a:rPr>
              <a:t>charging</a:t>
            </a:r>
            <a:r>
              <a:rPr lang="nb-NO" i="1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nb-NO" i="1" dirty="0" err="1" smtClean="0">
                <a:solidFill>
                  <a:schemeClr val="tx2"/>
                </a:solidFill>
                <a:latin typeface="+mj-lt"/>
              </a:rPr>
              <a:t>points</a:t>
            </a:r>
            <a:r>
              <a:rPr lang="nb-NO" i="1" dirty="0" smtClean="0">
                <a:solidFill>
                  <a:schemeClr val="tx2"/>
                </a:solidFill>
                <a:latin typeface="+mj-lt"/>
              </a:rPr>
              <a:t> at </a:t>
            </a:r>
            <a:r>
              <a:rPr lang="nb-NO" i="1" dirty="0" err="1" smtClean="0">
                <a:solidFill>
                  <a:schemeClr val="tx2"/>
                </a:solidFill>
                <a:latin typeface="+mj-lt"/>
              </a:rPr>
              <a:t>one</a:t>
            </a:r>
            <a:r>
              <a:rPr lang="nb-NO" i="1" dirty="0" smtClean="0">
                <a:solidFill>
                  <a:schemeClr val="tx2"/>
                </a:solidFill>
                <a:latin typeface="+mj-lt"/>
              </a:rPr>
              <a:t> location in </a:t>
            </a:r>
            <a:r>
              <a:rPr lang="nb-NO" i="1" dirty="0" err="1" smtClean="0">
                <a:solidFill>
                  <a:schemeClr val="tx2"/>
                </a:solidFill>
                <a:latin typeface="+mj-lt"/>
              </a:rPr>
              <a:t>downtown</a:t>
            </a:r>
            <a:r>
              <a:rPr lang="nb-NO" i="1" dirty="0" smtClean="0">
                <a:solidFill>
                  <a:schemeClr val="tx2"/>
                </a:solidFill>
                <a:latin typeface="+mj-lt"/>
              </a:rPr>
              <a:t> Oslo</a:t>
            </a:r>
            <a:endParaRPr lang="nb-NO" i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" name="Plassholder for innhold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703835" y="1692399"/>
            <a:ext cx="9261169" cy="5096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94281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981350" y="756295"/>
            <a:ext cx="8820000" cy="477054"/>
          </a:xfrm>
        </p:spPr>
        <p:txBody>
          <a:bodyPr/>
          <a:lstStyle/>
          <a:p>
            <a:r>
              <a:rPr lang="nb-NO" dirty="0" smtClean="0"/>
              <a:t>WHY ELECTRIC VEHICLES in a country </a:t>
            </a:r>
            <a:r>
              <a:rPr lang="nb-NO" dirty="0" err="1" smtClean="0"/>
              <a:t>with</a:t>
            </a:r>
            <a:r>
              <a:rPr lang="nb-NO" dirty="0" smtClean="0"/>
              <a:t> </a:t>
            </a:r>
            <a:r>
              <a:rPr lang="nb-NO" dirty="0" err="1" smtClean="0"/>
              <a:t>cold</a:t>
            </a:r>
            <a:r>
              <a:rPr lang="nb-NO" dirty="0" smtClean="0"/>
              <a:t> </a:t>
            </a:r>
            <a:r>
              <a:rPr lang="nb-NO" dirty="0" err="1" smtClean="0"/>
              <a:t>winters</a:t>
            </a:r>
            <a:r>
              <a:rPr lang="nb-NO" dirty="0" smtClean="0"/>
              <a:t> and </a:t>
            </a:r>
            <a:r>
              <a:rPr lang="nb-NO" dirty="0" err="1" smtClean="0"/>
              <a:t>mountains</a:t>
            </a:r>
            <a:r>
              <a:rPr lang="nb-NO" dirty="0" smtClean="0"/>
              <a:t>?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952333" y="3437686"/>
            <a:ext cx="5750554" cy="3891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16098" y="3420591"/>
            <a:ext cx="5217819" cy="3891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21664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952403" y="945654"/>
            <a:ext cx="7272808" cy="477054"/>
          </a:xfrm>
        </p:spPr>
        <p:txBody>
          <a:bodyPr/>
          <a:lstStyle/>
          <a:p>
            <a:r>
              <a:rPr lang="nb-NO" dirty="0" err="1" smtClean="0"/>
              <a:t>Renewable</a:t>
            </a:r>
            <a:r>
              <a:rPr lang="nb-NO" dirty="0" smtClean="0"/>
              <a:t> </a:t>
            </a:r>
            <a:r>
              <a:rPr lang="nb-NO" dirty="0" err="1" smtClean="0"/>
              <a:t>energy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32123" y="2723967"/>
            <a:ext cx="4302000" cy="4153008"/>
          </a:xfrm>
        </p:spPr>
        <p:txBody>
          <a:bodyPr/>
          <a:lstStyle/>
          <a:p>
            <a:r>
              <a:rPr lang="nb-NO" dirty="0" smtClean="0"/>
              <a:t/>
            </a:r>
            <a:br>
              <a:rPr lang="nb-NO" dirty="0" smtClean="0"/>
            </a:br>
            <a:r>
              <a:rPr lang="nb-NO" dirty="0" smtClean="0"/>
              <a:t>99 % </a:t>
            </a:r>
            <a:r>
              <a:rPr lang="nb-NO" dirty="0" err="1" smtClean="0"/>
              <a:t>of</a:t>
            </a:r>
            <a:r>
              <a:rPr lang="nb-NO" dirty="0" smtClean="0"/>
              <a:t> all </a:t>
            </a:r>
            <a:r>
              <a:rPr lang="nb-NO" dirty="0" err="1" smtClean="0"/>
              <a:t>electricity</a:t>
            </a:r>
            <a:r>
              <a:rPr lang="nb-NO" dirty="0" smtClean="0"/>
              <a:t> </a:t>
            </a:r>
            <a:r>
              <a:rPr lang="nb-NO" dirty="0" err="1" smtClean="0"/>
              <a:t>produced</a:t>
            </a:r>
            <a:r>
              <a:rPr lang="nb-NO" dirty="0" smtClean="0"/>
              <a:t> in Norway </a:t>
            </a:r>
            <a:r>
              <a:rPr lang="nb-NO" dirty="0" err="1" smtClean="0"/>
              <a:t>comes</a:t>
            </a:r>
            <a:r>
              <a:rPr lang="nb-NO" dirty="0" smtClean="0"/>
              <a:t> from </a:t>
            </a:r>
            <a:r>
              <a:rPr lang="nb-NO" dirty="0" err="1" smtClean="0"/>
              <a:t>hydro</a:t>
            </a:r>
            <a:r>
              <a:rPr lang="nb-NO" dirty="0" smtClean="0"/>
              <a:t>.</a:t>
            </a:r>
          </a:p>
          <a:p>
            <a:endParaRPr lang="nb-NO" dirty="0"/>
          </a:p>
          <a:p>
            <a:r>
              <a:rPr lang="nb-NO" dirty="0" err="1"/>
              <a:t>E</a:t>
            </a:r>
            <a:r>
              <a:rPr lang="nb-NO" dirty="0" err="1" smtClean="0"/>
              <a:t>lectricity</a:t>
            </a:r>
            <a:r>
              <a:rPr lang="nb-NO" dirty="0" smtClean="0"/>
              <a:t> in 2011:</a:t>
            </a:r>
          </a:p>
          <a:p>
            <a:r>
              <a:rPr lang="nb-NO" dirty="0" err="1" smtClean="0"/>
              <a:t>Produced</a:t>
            </a:r>
            <a:r>
              <a:rPr lang="nb-NO" dirty="0" smtClean="0"/>
              <a:t>: 125 000 GWh</a:t>
            </a:r>
          </a:p>
          <a:p>
            <a:r>
              <a:rPr lang="nb-NO" dirty="0" err="1" smtClean="0"/>
              <a:t>Consumed</a:t>
            </a:r>
            <a:r>
              <a:rPr lang="nb-NO" dirty="0" smtClean="0"/>
              <a:t>: 121 800 GWh</a:t>
            </a:r>
          </a:p>
          <a:p>
            <a:endParaRPr lang="nb-NO" dirty="0"/>
          </a:p>
          <a:p>
            <a:r>
              <a:rPr lang="nb-NO" dirty="0" err="1" smtClean="0"/>
              <a:t>Early</a:t>
            </a:r>
            <a:r>
              <a:rPr lang="nb-NO" dirty="0" smtClean="0"/>
              <a:t> EV </a:t>
            </a:r>
            <a:r>
              <a:rPr lang="nb-NO" dirty="0" err="1" smtClean="0"/>
              <a:t>industry</a:t>
            </a:r>
            <a:r>
              <a:rPr lang="nb-NO" dirty="0" smtClean="0"/>
              <a:t> </a:t>
            </a:r>
            <a:r>
              <a:rPr lang="nb-NO" dirty="0" err="1" smtClean="0"/>
              <a:t>since</a:t>
            </a:r>
            <a:r>
              <a:rPr lang="nb-NO" dirty="0" smtClean="0"/>
              <a:t> 1990s (Pivco/Think, Kewet/Buddy)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822535" y="3204567"/>
            <a:ext cx="5797256" cy="3864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62012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160315" y="914360"/>
            <a:ext cx="7956074" cy="477054"/>
          </a:xfrm>
        </p:spPr>
        <p:txBody>
          <a:bodyPr/>
          <a:lstStyle/>
          <a:p>
            <a:r>
              <a:rPr lang="nb-NO" dirty="0" err="1" smtClean="0"/>
              <a:t>Early</a:t>
            </a:r>
            <a:r>
              <a:rPr lang="nb-NO" dirty="0" smtClean="0"/>
              <a:t> ev </a:t>
            </a:r>
            <a:r>
              <a:rPr lang="nb-NO" dirty="0" err="1" smtClean="0"/>
              <a:t>industry</a:t>
            </a:r>
            <a:r>
              <a:rPr lang="nb-NO" dirty="0" smtClean="0"/>
              <a:t> – </a:t>
            </a:r>
            <a:r>
              <a:rPr lang="nb-NO" dirty="0" err="1" smtClean="0"/>
              <a:t>early</a:t>
            </a:r>
            <a:r>
              <a:rPr lang="nb-NO" dirty="0" smtClean="0"/>
              <a:t> </a:t>
            </a:r>
            <a:r>
              <a:rPr lang="nb-NO" dirty="0" err="1" smtClean="0"/>
              <a:t>adaption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40134" y="2922334"/>
            <a:ext cx="3820381" cy="4153008"/>
          </a:xfrm>
        </p:spPr>
        <p:txBody>
          <a:bodyPr/>
          <a:lstStyle/>
          <a:p>
            <a:r>
              <a:rPr lang="nb-NO" dirty="0" smtClean="0"/>
              <a:t>«EL» </a:t>
            </a:r>
            <a:r>
              <a:rPr lang="nb-NO" dirty="0" err="1" smtClean="0"/>
              <a:t>licence</a:t>
            </a:r>
            <a:r>
              <a:rPr lang="nb-NO" dirty="0" smtClean="0"/>
              <a:t> plates </a:t>
            </a:r>
            <a:r>
              <a:rPr lang="nb-NO" dirty="0" err="1" smtClean="0"/>
              <a:t>since</a:t>
            </a:r>
            <a:r>
              <a:rPr lang="nb-NO" dirty="0" smtClean="0"/>
              <a:t> 1992.</a:t>
            </a:r>
          </a:p>
          <a:p>
            <a:endParaRPr lang="nb-NO" dirty="0"/>
          </a:p>
          <a:p>
            <a:r>
              <a:rPr lang="nb-NO" dirty="0" smtClean="0"/>
              <a:t>Makes it </a:t>
            </a:r>
            <a:r>
              <a:rPr lang="nb-NO" dirty="0" err="1" smtClean="0"/>
              <a:t>easy</a:t>
            </a:r>
            <a:r>
              <a:rPr lang="nb-NO" dirty="0" smtClean="0"/>
              <a:t> to </a:t>
            </a:r>
            <a:r>
              <a:rPr lang="nb-NO" dirty="0" err="1" smtClean="0"/>
              <a:t>identify</a:t>
            </a:r>
            <a:r>
              <a:rPr lang="nb-NO" dirty="0" smtClean="0"/>
              <a:t> </a:t>
            </a:r>
            <a:r>
              <a:rPr lang="nb-NO" dirty="0" err="1" smtClean="0"/>
              <a:t>the</a:t>
            </a:r>
            <a:r>
              <a:rPr lang="nb-NO" dirty="0" smtClean="0"/>
              <a:t> </a:t>
            </a:r>
            <a:r>
              <a:rPr lang="nb-NO" dirty="0" err="1" smtClean="0"/>
              <a:t>vehicle</a:t>
            </a:r>
            <a:r>
              <a:rPr lang="nb-NO" dirty="0" smtClean="0"/>
              <a:t> as </a:t>
            </a:r>
            <a:r>
              <a:rPr lang="nb-NO" dirty="0" err="1" smtClean="0"/>
              <a:t>electric</a:t>
            </a:r>
            <a:r>
              <a:rPr lang="nb-NO" dirty="0" smtClean="0"/>
              <a:t>.</a:t>
            </a:r>
          </a:p>
          <a:p>
            <a:endParaRPr lang="nb-NO" dirty="0"/>
          </a:p>
          <a:p>
            <a:r>
              <a:rPr lang="nb-NO" dirty="0" smtClean="0"/>
              <a:t>Hydrogen vehicles «HY». Natural gas vehicles  «GA».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018499" y="1433141"/>
            <a:ext cx="4536579" cy="3140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4176539" y="3576572"/>
            <a:ext cx="4968552" cy="3744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96785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448347" y="900311"/>
            <a:ext cx="7776864" cy="477054"/>
          </a:xfrm>
        </p:spPr>
        <p:txBody>
          <a:bodyPr/>
          <a:lstStyle/>
          <a:p>
            <a:r>
              <a:rPr lang="nb-NO" dirty="0" smtClean="0"/>
              <a:t>EARLY INCENTIVES – VEHICLE TAXES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32123" y="2723967"/>
            <a:ext cx="5976663" cy="4153008"/>
          </a:xfrm>
        </p:spPr>
        <p:txBody>
          <a:bodyPr/>
          <a:lstStyle/>
          <a:p>
            <a:r>
              <a:rPr lang="nb-NO" dirty="0" smtClean="0"/>
              <a:t>High </a:t>
            </a:r>
            <a:r>
              <a:rPr lang="nb-NO" dirty="0" err="1" smtClean="0"/>
              <a:t>taxes</a:t>
            </a:r>
            <a:r>
              <a:rPr lang="nb-NO" dirty="0" smtClean="0"/>
              <a:t> </a:t>
            </a:r>
            <a:r>
              <a:rPr lang="nb-NO" dirty="0" err="1" smtClean="0"/>
              <a:t>on</a:t>
            </a:r>
            <a:r>
              <a:rPr lang="nb-NO" dirty="0" smtClean="0"/>
              <a:t> fossil </a:t>
            </a:r>
            <a:r>
              <a:rPr lang="nb-NO" dirty="0" err="1" smtClean="0"/>
              <a:t>fuel</a:t>
            </a:r>
            <a:r>
              <a:rPr lang="nb-NO" dirty="0" smtClean="0"/>
              <a:t> </a:t>
            </a:r>
            <a:r>
              <a:rPr lang="nb-NO" dirty="0" err="1" smtClean="0"/>
              <a:t>cars</a:t>
            </a:r>
            <a:r>
              <a:rPr lang="nb-NO" dirty="0" smtClean="0"/>
              <a:t>:</a:t>
            </a:r>
            <a:br>
              <a:rPr lang="nb-NO" dirty="0" smtClean="0"/>
            </a:br>
            <a:endParaRPr lang="nb-NO" dirty="0" smtClean="0"/>
          </a:p>
          <a:p>
            <a:pPr lvl="1"/>
            <a:r>
              <a:rPr lang="nb-NO" sz="2250" dirty="0" smtClean="0">
                <a:solidFill>
                  <a:schemeClr val="tx2"/>
                </a:solidFill>
                <a:latin typeface="+mj-lt"/>
              </a:rPr>
              <a:t>25% Value </a:t>
            </a:r>
            <a:r>
              <a:rPr lang="nb-NO" sz="2250" dirty="0" err="1" smtClean="0">
                <a:solidFill>
                  <a:schemeClr val="tx2"/>
                </a:solidFill>
                <a:latin typeface="+mj-lt"/>
              </a:rPr>
              <a:t>Added</a:t>
            </a:r>
            <a:r>
              <a:rPr lang="nb-NO" sz="2250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nb-NO" sz="2250" dirty="0" err="1" smtClean="0">
                <a:solidFill>
                  <a:schemeClr val="tx2"/>
                </a:solidFill>
                <a:latin typeface="+mj-lt"/>
              </a:rPr>
              <a:t>Tax</a:t>
            </a:r>
            <a:r>
              <a:rPr lang="nb-NO" sz="2250" dirty="0" smtClean="0">
                <a:solidFill>
                  <a:schemeClr val="tx2"/>
                </a:solidFill>
                <a:latin typeface="+mj-lt"/>
              </a:rPr>
              <a:t> (VAT)</a:t>
            </a:r>
            <a:br>
              <a:rPr lang="nb-NO" sz="2250" dirty="0" smtClean="0">
                <a:solidFill>
                  <a:schemeClr val="tx2"/>
                </a:solidFill>
                <a:latin typeface="+mj-lt"/>
              </a:rPr>
            </a:br>
            <a:endParaRPr lang="nb-NO" sz="2250" dirty="0" smtClean="0">
              <a:solidFill>
                <a:schemeClr val="tx2"/>
              </a:solidFill>
              <a:latin typeface="+mj-lt"/>
            </a:endParaRPr>
          </a:p>
          <a:p>
            <a:pPr lvl="1"/>
            <a:r>
              <a:rPr lang="nb-NO" sz="2250" dirty="0" smtClean="0">
                <a:solidFill>
                  <a:schemeClr val="tx2"/>
                </a:solidFill>
                <a:latin typeface="+mj-lt"/>
              </a:rPr>
              <a:t>«One-time </a:t>
            </a:r>
            <a:r>
              <a:rPr lang="nb-NO" sz="2250" dirty="0" err="1" smtClean="0">
                <a:solidFill>
                  <a:schemeClr val="tx2"/>
                </a:solidFill>
                <a:latin typeface="+mj-lt"/>
              </a:rPr>
              <a:t>registration</a:t>
            </a:r>
            <a:r>
              <a:rPr lang="nb-NO" sz="2250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nb-NO" sz="2250" dirty="0" err="1" smtClean="0">
                <a:solidFill>
                  <a:schemeClr val="tx2"/>
                </a:solidFill>
                <a:latin typeface="+mj-lt"/>
              </a:rPr>
              <a:t>fee</a:t>
            </a:r>
            <a:r>
              <a:rPr lang="nb-NO" sz="2250" dirty="0" smtClean="0">
                <a:solidFill>
                  <a:schemeClr val="tx2"/>
                </a:solidFill>
                <a:latin typeface="+mj-lt"/>
              </a:rPr>
              <a:t>»</a:t>
            </a:r>
            <a:r>
              <a:rPr lang="nb-NO" sz="2250" dirty="0">
                <a:solidFill>
                  <a:schemeClr val="tx2"/>
                </a:solidFill>
                <a:latin typeface="+mj-lt"/>
              </a:rPr>
              <a:t> </a:t>
            </a:r>
            <a:r>
              <a:rPr lang="nb-NO" sz="2250" dirty="0" smtClean="0">
                <a:solidFill>
                  <a:schemeClr val="tx2"/>
                </a:solidFill>
                <a:latin typeface="+mj-lt"/>
              </a:rPr>
              <a:t/>
            </a:r>
            <a:br>
              <a:rPr lang="nb-NO" sz="2250" dirty="0" smtClean="0">
                <a:solidFill>
                  <a:schemeClr val="tx2"/>
                </a:solidFill>
                <a:latin typeface="+mj-lt"/>
              </a:rPr>
            </a:br>
            <a:r>
              <a:rPr lang="nb-NO" sz="2250" dirty="0" err="1" smtClean="0">
                <a:solidFill>
                  <a:schemeClr val="tx2"/>
                </a:solidFill>
                <a:latin typeface="+mj-lt"/>
              </a:rPr>
              <a:t>calculated</a:t>
            </a:r>
            <a:r>
              <a:rPr lang="nb-NO" sz="2250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nb-NO" sz="2250" dirty="0" err="1" smtClean="0">
                <a:solidFill>
                  <a:schemeClr val="tx2"/>
                </a:solidFill>
                <a:latin typeface="+mj-lt"/>
              </a:rPr>
              <a:t>on</a:t>
            </a:r>
            <a:r>
              <a:rPr lang="nb-NO" sz="2250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nb-NO" sz="2250" dirty="0" err="1" smtClean="0">
                <a:solidFill>
                  <a:schemeClr val="tx2"/>
                </a:solidFill>
                <a:latin typeface="+mj-lt"/>
              </a:rPr>
              <a:t>the</a:t>
            </a:r>
            <a:r>
              <a:rPr lang="nb-NO" sz="2250" dirty="0" smtClean="0">
                <a:solidFill>
                  <a:schemeClr val="tx2"/>
                </a:solidFill>
                <a:latin typeface="+mj-lt"/>
              </a:rPr>
              <a:t> basis </a:t>
            </a:r>
            <a:r>
              <a:rPr lang="nb-NO" sz="2250" dirty="0" err="1" smtClean="0">
                <a:solidFill>
                  <a:schemeClr val="tx2"/>
                </a:solidFill>
                <a:latin typeface="+mj-lt"/>
              </a:rPr>
              <a:t>of</a:t>
            </a:r>
            <a:r>
              <a:rPr lang="nb-NO" sz="2250" dirty="0" smtClean="0">
                <a:solidFill>
                  <a:schemeClr val="tx2"/>
                </a:solidFill>
                <a:latin typeface="+mj-lt"/>
              </a:rPr>
              <a:t>:</a:t>
            </a:r>
            <a:br>
              <a:rPr lang="nb-NO" sz="2250" dirty="0" smtClean="0">
                <a:solidFill>
                  <a:schemeClr val="tx2"/>
                </a:solidFill>
                <a:latin typeface="+mj-lt"/>
              </a:rPr>
            </a:br>
            <a:r>
              <a:rPr lang="nb-NO" sz="2250" dirty="0" smtClean="0">
                <a:solidFill>
                  <a:schemeClr val="tx2"/>
                </a:solidFill>
                <a:latin typeface="+mj-lt"/>
              </a:rPr>
              <a:t>- </a:t>
            </a:r>
            <a:r>
              <a:rPr lang="nb-NO" sz="2250" dirty="0" err="1" smtClean="0">
                <a:solidFill>
                  <a:schemeClr val="tx2"/>
                </a:solidFill>
                <a:latin typeface="+mj-lt"/>
              </a:rPr>
              <a:t>the</a:t>
            </a:r>
            <a:r>
              <a:rPr lang="nb-NO" sz="2250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nb-NO" sz="2250" dirty="0" err="1" smtClean="0">
                <a:solidFill>
                  <a:schemeClr val="tx2"/>
                </a:solidFill>
                <a:latin typeface="+mj-lt"/>
              </a:rPr>
              <a:t>weight</a:t>
            </a:r>
            <a:r>
              <a:rPr lang="nb-NO" sz="2250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nb-NO" sz="2250" dirty="0" err="1" smtClean="0">
                <a:solidFill>
                  <a:schemeClr val="tx2"/>
                </a:solidFill>
                <a:latin typeface="+mj-lt"/>
              </a:rPr>
              <a:t>of</a:t>
            </a:r>
            <a:r>
              <a:rPr lang="nb-NO" sz="2250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nb-NO" sz="2250" dirty="0" err="1" smtClean="0">
                <a:solidFill>
                  <a:schemeClr val="tx2"/>
                </a:solidFill>
                <a:latin typeface="+mj-lt"/>
              </a:rPr>
              <a:t>the</a:t>
            </a:r>
            <a:r>
              <a:rPr lang="nb-NO" sz="2250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nb-NO" sz="2250" dirty="0" err="1" smtClean="0">
                <a:solidFill>
                  <a:schemeClr val="tx2"/>
                </a:solidFill>
                <a:latin typeface="+mj-lt"/>
              </a:rPr>
              <a:t>vehicle</a:t>
            </a:r>
            <a:r>
              <a:rPr lang="nb-NO" sz="2250" dirty="0" smtClean="0">
                <a:solidFill>
                  <a:schemeClr val="tx2"/>
                </a:solidFill>
                <a:latin typeface="+mj-lt"/>
              </a:rPr>
              <a:t/>
            </a:r>
            <a:br>
              <a:rPr lang="nb-NO" sz="2250" dirty="0" smtClean="0">
                <a:solidFill>
                  <a:schemeClr val="tx2"/>
                </a:solidFill>
                <a:latin typeface="+mj-lt"/>
              </a:rPr>
            </a:br>
            <a:r>
              <a:rPr lang="nb-NO" sz="2250" dirty="0" smtClean="0">
                <a:solidFill>
                  <a:schemeClr val="tx2"/>
                </a:solidFill>
                <a:latin typeface="+mj-lt"/>
              </a:rPr>
              <a:t>- </a:t>
            </a:r>
            <a:r>
              <a:rPr lang="nb-NO" sz="2250" dirty="0" err="1" smtClean="0">
                <a:solidFill>
                  <a:schemeClr val="tx2"/>
                </a:solidFill>
                <a:latin typeface="+mj-lt"/>
              </a:rPr>
              <a:t>the</a:t>
            </a:r>
            <a:r>
              <a:rPr lang="nb-NO" sz="2250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nb-NO" sz="2250" dirty="0" err="1" smtClean="0">
                <a:solidFill>
                  <a:schemeClr val="tx2"/>
                </a:solidFill>
                <a:latin typeface="+mj-lt"/>
              </a:rPr>
              <a:t>emissions</a:t>
            </a:r>
            <a:r>
              <a:rPr lang="nb-NO" sz="2250" dirty="0" smtClean="0">
                <a:solidFill>
                  <a:schemeClr val="tx2"/>
                </a:solidFill>
                <a:latin typeface="+mj-lt"/>
              </a:rPr>
              <a:t> (CO2 and NOX)</a:t>
            </a:r>
            <a:br>
              <a:rPr lang="nb-NO" sz="2250" dirty="0" smtClean="0">
                <a:solidFill>
                  <a:schemeClr val="tx2"/>
                </a:solidFill>
                <a:latin typeface="+mj-lt"/>
              </a:rPr>
            </a:br>
            <a:r>
              <a:rPr lang="nb-NO" sz="2250" dirty="0" smtClean="0">
                <a:solidFill>
                  <a:schemeClr val="tx2"/>
                </a:solidFill>
                <a:latin typeface="+mj-lt"/>
              </a:rPr>
              <a:t>- </a:t>
            </a:r>
            <a:r>
              <a:rPr lang="nb-NO" sz="2250" dirty="0" err="1" smtClean="0">
                <a:solidFill>
                  <a:schemeClr val="tx2"/>
                </a:solidFill>
                <a:latin typeface="+mj-lt"/>
              </a:rPr>
              <a:t>the</a:t>
            </a:r>
            <a:r>
              <a:rPr lang="nb-NO" sz="2250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nb-NO" sz="2250" dirty="0" err="1" smtClean="0">
                <a:solidFill>
                  <a:schemeClr val="tx2"/>
                </a:solidFill>
                <a:latin typeface="+mj-lt"/>
              </a:rPr>
              <a:t>engine</a:t>
            </a:r>
            <a:r>
              <a:rPr lang="nb-NO" sz="2250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nb-NO" sz="2250" dirty="0" err="1" smtClean="0">
                <a:solidFill>
                  <a:schemeClr val="tx2"/>
                </a:solidFill>
                <a:latin typeface="+mj-lt"/>
              </a:rPr>
              <a:t>size</a:t>
            </a:r>
            <a:r>
              <a:rPr lang="nb-NO" sz="2250" dirty="0" smtClean="0">
                <a:solidFill>
                  <a:schemeClr val="tx2"/>
                </a:solidFill>
                <a:latin typeface="+mj-lt"/>
              </a:rPr>
              <a:t> (ccm) or </a:t>
            </a:r>
            <a:r>
              <a:rPr lang="nb-NO" sz="2250" dirty="0" err="1" smtClean="0">
                <a:solidFill>
                  <a:schemeClr val="tx2"/>
                </a:solidFill>
                <a:latin typeface="+mj-lt"/>
              </a:rPr>
              <a:t>effect</a:t>
            </a:r>
            <a:r>
              <a:rPr lang="nb-NO" sz="2250" dirty="0" smtClean="0">
                <a:solidFill>
                  <a:schemeClr val="tx2"/>
                </a:solidFill>
                <a:latin typeface="+mj-lt"/>
              </a:rPr>
              <a:t> (hp)</a:t>
            </a:r>
          </a:p>
          <a:p>
            <a:pPr marL="0" lvl="1" indent="0">
              <a:buNone/>
            </a:pPr>
            <a:endParaRPr lang="nb-NO" sz="2250" dirty="0">
              <a:solidFill>
                <a:schemeClr val="tx2"/>
              </a:solidFill>
              <a:latin typeface="+mj-lt"/>
            </a:endParaRPr>
          </a:p>
          <a:p>
            <a:pPr marL="0" lvl="1" indent="0">
              <a:buNone/>
            </a:pPr>
            <a:r>
              <a:rPr lang="nb-NO" sz="2250" u="sng" dirty="0" smtClean="0">
                <a:solidFill>
                  <a:schemeClr val="tx2"/>
                </a:solidFill>
                <a:latin typeface="+mj-lt"/>
              </a:rPr>
              <a:t>Electric </a:t>
            </a:r>
            <a:r>
              <a:rPr lang="nb-NO" sz="2250" u="sng" dirty="0" err="1" smtClean="0">
                <a:solidFill>
                  <a:schemeClr val="tx2"/>
                </a:solidFill>
                <a:latin typeface="+mj-lt"/>
              </a:rPr>
              <a:t>vehicles</a:t>
            </a:r>
            <a:r>
              <a:rPr lang="nb-NO" sz="2250" u="sng" dirty="0" smtClean="0">
                <a:solidFill>
                  <a:schemeClr val="tx2"/>
                </a:solidFill>
                <a:latin typeface="+mj-lt"/>
              </a:rPr>
              <a:t> have NO TAXES OR FEES</a:t>
            </a:r>
            <a:endParaRPr lang="nb-NO" sz="2250" u="sng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" name="Plassholder for innhold 3"/>
          <p:cNvSpPr>
            <a:spLocks noGrp="1"/>
          </p:cNvSpPr>
          <p:nvPr>
            <p:ph idx="10"/>
          </p:nvPr>
        </p:nvSpPr>
        <p:spPr>
          <a:xfrm>
            <a:off x="6408786" y="2723967"/>
            <a:ext cx="3401213" cy="4153008"/>
          </a:xfrm>
        </p:spPr>
        <p:txBody>
          <a:bodyPr/>
          <a:lstStyle/>
          <a:p>
            <a:r>
              <a:rPr lang="nb-NO" dirty="0" smtClean="0"/>
              <a:t>Price </a:t>
            </a:r>
            <a:r>
              <a:rPr lang="nb-NO" dirty="0" err="1" smtClean="0"/>
              <a:t>example</a:t>
            </a:r>
            <a:r>
              <a:rPr lang="nb-NO" dirty="0" smtClean="0"/>
              <a:t> in Euro:</a:t>
            </a:r>
            <a:br>
              <a:rPr lang="nb-NO" dirty="0" smtClean="0"/>
            </a:br>
            <a:endParaRPr lang="nb-NO" dirty="0"/>
          </a:p>
          <a:p>
            <a:r>
              <a:rPr lang="nb-NO" dirty="0" err="1" smtClean="0"/>
              <a:t>Sweden</a:t>
            </a:r>
            <a:r>
              <a:rPr lang="nb-NO" dirty="0" smtClean="0"/>
              <a:t>:</a:t>
            </a:r>
            <a:br>
              <a:rPr lang="nb-NO" dirty="0" smtClean="0"/>
            </a:br>
            <a:r>
              <a:rPr lang="nb-NO" dirty="0" smtClean="0"/>
              <a:t>Nissan Leaf 	27 100</a:t>
            </a:r>
            <a:br>
              <a:rPr lang="nb-NO" dirty="0" smtClean="0"/>
            </a:br>
            <a:r>
              <a:rPr lang="nb-NO" dirty="0" smtClean="0"/>
              <a:t>Nissan </a:t>
            </a:r>
            <a:r>
              <a:rPr lang="nb-NO" dirty="0" err="1" smtClean="0"/>
              <a:t>X-Trail</a:t>
            </a:r>
            <a:r>
              <a:rPr lang="nb-NO" dirty="0" smtClean="0"/>
              <a:t>	30 100</a:t>
            </a:r>
          </a:p>
          <a:p>
            <a:endParaRPr lang="nb-NO" dirty="0"/>
          </a:p>
          <a:p>
            <a:r>
              <a:rPr lang="nb-NO" dirty="0"/>
              <a:t>Norway:</a:t>
            </a:r>
            <a:br>
              <a:rPr lang="nb-NO" dirty="0"/>
            </a:br>
            <a:r>
              <a:rPr lang="nb-NO" dirty="0"/>
              <a:t>Nissan Leaf	</a:t>
            </a:r>
            <a:r>
              <a:rPr lang="nb-NO" dirty="0" smtClean="0"/>
              <a:t>27 700</a:t>
            </a:r>
            <a:r>
              <a:rPr lang="nb-NO" dirty="0"/>
              <a:t/>
            </a:r>
            <a:br>
              <a:rPr lang="nb-NO" dirty="0"/>
            </a:br>
            <a:r>
              <a:rPr lang="nb-NO" dirty="0"/>
              <a:t>Nissan </a:t>
            </a:r>
            <a:r>
              <a:rPr lang="nb-NO" dirty="0" err="1" smtClean="0"/>
              <a:t>X-Trail</a:t>
            </a:r>
            <a:r>
              <a:rPr lang="nb-NO" dirty="0"/>
              <a:t>	</a:t>
            </a:r>
            <a:r>
              <a:rPr lang="nb-NO" dirty="0" smtClean="0"/>
              <a:t>49 500</a:t>
            </a:r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xmlns="" val="3279377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l_presentasjon_BYM">
  <a:themeElements>
    <a:clrScheme name="Bymiljøutvikling">
      <a:dk1>
        <a:sysClr val="windowText" lastClr="000000"/>
      </a:dk1>
      <a:lt1>
        <a:sysClr val="window" lastClr="FFFFFF"/>
      </a:lt1>
      <a:dk2>
        <a:srgbClr val="00338E"/>
      </a:dk2>
      <a:lt2>
        <a:srgbClr val="98C6EA"/>
      </a:lt2>
      <a:accent1>
        <a:srgbClr val="00338E"/>
      </a:accent1>
      <a:accent2>
        <a:srgbClr val="98C6EA"/>
      </a:accent2>
      <a:accent3>
        <a:srgbClr val="69BE28"/>
      </a:accent3>
      <a:accent4>
        <a:srgbClr val="EAAB00"/>
      </a:accent4>
      <a:accent5>
        <a:srgbClr val="004438"/>
      </a:accent5>
      <a:accent6>
        <a:srgbClr val="D2492A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Mal_presentasjon_BYM</Template>
  <TotalTime>0</TotalTime>
  <Words>400</Words>
  <Application>Microsoft Office PowerPoint</Application>
  <PresentationFormat>Custom</PresentationFormat>
  <Paragraphs>140</Paragraphs>
  <Slides>26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Mal_presentasjon_BYM</vt:lpstr>
      <vt:lpstr>Electric vehicles in norway and oslo </vt:lpstr>
      <vt:lpstr>An introduction to how…</vt:lpstr>
      <vt:lpstr>Oslo Went from this:</vt:lpstr>
      <vt:lpstr>to this</vt:lpstr>
      <vt:lpstr>and FINALLY this.</vt:lpstr>
      <vt:lpstr>WHY ELECTRIC VEHICLES in a country with cold winters and mountains?</vt:lpstr>
      <vt:lpstr>Renewable energy</vt:lpstr>
      <vt:lpstr>Early ev industry – early adaption</vt:lpstr>
      <vt:lpstr>EARLY INCENTIVES – VEHICLE TAXES</vt:lpstr>
      <vt:lpstr>An extreme example:  Chevrolet Camaro</vt:lpstr>
      <vt:lpstr>AN EXTREme electric example: tesla model s</vt:lpstr>
      <vt:lpstr>INCENTIVES – DAILY USE SAVINGS </vt:lpstr>
      <vt:lpstr>European sale of electric vehicles</vt:lpstr>
      <vt:lpstr>Government schemes</vt:lpstr>
      <vt:lpstr>City of oslo - 400 public on-street charging points</vt:lpstr>
      <vt:lpstr>Establishing charging stations</vt:lpstr>
      <vt:lpstr>charging points 2009-2012</vt:lpstr>
      <vt:lpstr>Charging points – eu tender 2013</vt:lpstr>
      <vt:lpstr>Charging spaces OCCUPANCY</vt:lpstr>
      <vt:lpstr>occupancy</vt:lpstr>
      <vt:lpstr>Cooperation – city of oslo</vt:lpstr>
      <vt:lpstr>Subsidies from the Climate- and Environment fund</vt:lpstr>
      <vt:lpstr>Electric vehicles for municipal fleet</vt:lpstr>
      <vt:lpstr>Municipal fleet - oslo</vt:lpstr>
      <vt:lpstr>Municipal fleet – oslo EXperiences</vt:lpstr>
      <vt:lpstr>Thank you</vt:lpstr>
    </vt:vector>
  </TitlesOfParts>
  <Company>Oslo kommune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400 charging points 2008-2011</dc:title>
  <dc:creator>Marianne Mølmen</dc:creator>
  <dc:description>Template by addpoint.no</dc:description>
  <cp:lastModifiedBy>Helen Franzen</cp:lastModifiedBy>
  <cp:revision>111</cp:revision>
  <dcterms:created xsi:type="dcterms:W3CDTF">2012-11-21T14:48:29Z</dcterms:created>
  <dcterms:modified xsi:type="dcterms:W3CDTF">2014-05-27T07:43:48Z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 by">
    <vt:lpwstr>addpoint.no</vt:lpwstr>
  </property>
</Properties>
</file>