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3" r:id="rId2"/>
    <p:sldId id="328" r:id="rId3"/>
    <p:sldId id="302" r:id="rId4"/>
    <p:sldId id="324" r:id="rId5"/>
    <p:sldId id="300" r:id="rId6"/>
    <p:sldId id="283" r:id="rId7"/>
    <p:sldId id="311" r:id="rId8"/>
    <p:sldId id="310" r:id="rId9"/>
    <p:sldId id="272" r:id="rId10"/>
    <p:sldId id="318" r:id="rId11"/>
    <p:sldId id="320" r:id="rId12"/>
    <p:sldId id="317" r:id="rId13"/>
    <p:sldId id="319" r:id="rId14"/>
    <p:sldId id="303" r:id="rId15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B818-C83D-4289-B3F0-F84C7BCEF2C1}" type="datetimeFigureOut">
              <a:rPr lang="sv-SE" smtClean="0"/>
              <a:pPr/>
              <a:t>2014-05-22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D99F-6F11-427A-A593-25E933ECC6A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57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Welome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baseline="0" dirty="0" smtClean="0"/>
              <a:t> mid Sweden and mid </a:t>
            </a:r>
            <a:r>
              <a:rPr lang="sv-SE" baseline="0" dirty="0" err="1" smtClean="0"/>
              <a:t>Norway</a:t>
            </a:r>
            <a:r>
              <a:rPr lang="sv-SE" baseline="0" dirty="0" smtClean="0"/>
              <a:t>, the Green </a:t>
            </a:r>
            <a:r>
              <a:rPr lang="sv-SE" baseline="0" dirty="0" err="1" smtClean="0"/>
              <a:t>Highway</a:t>
            </a:r>
            <a:r>
              <a:rPr lang="sv-SE" baseline="0" dirty="0" smtClean="0"/>
              <a:t> region…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18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Standard AC Mode 3 </a:t>
            </a:r>
            <a:r>
              <a:rPr lang="sv-SE" dirty="0" err="1" smtClean="0"/>
              <a:t>fixed</a:t>
            </a:r>
            <a:r>
              <a:rPr lang="sv-SE" dirty="0" smtClean="0"/>
              <a:t> </a:t>
            </a:r>
            <a:r>
              <a:rPr lang="sv-SE" dirty="0" err="1" smtClean="0"/>
              <a:t>cables</a:t>
            </a:r>
            <a:r>
              <a:rPr lang="sv-SE" dirty="0" smtClean="0"/>
              <a:t> ”</a:t>
            </a:r>
            <a:r>
              <a:rPr lang="sv-SE" dirty="0" err="1" smtClean="0"/>
              <a:t>case</a:t>
            </a:r>
            <a:r>
              <a:rPr lang="sv-SE" dirty="0" smtClean="0"/>
              <a:t> C”.</a:t>
            </a:r>
            <a:r>
              <a:rPr lang="sv-SE" baseline="0" dirty="0" smtClean="0"/>
              <a:t> </a:t>
            </a:r>
            <a:r>
              <a:rPr lang="sv-SE" dirty="0" smtClean="0"/>
              <a:t>Communication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car</a:t>
            </a:r>
            <a:r>
              <a:rPr lang="sv-SE" baseline="0" dirty="0" smtClean="0"/>
              <a:t>, the charger,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grid</a:t>
            </a:r>
            <a:r>
              <a:rPr lang="sv-SE" baseline="0" dirty="0" smtClean="0"/>
              <a:t> and the ”</a:t>
            </a:r>
            <a:r>
              <a:rPr lang="sv-SE" baseline="0" dirty="0" err="1" smtClean="0"/>
              <a:t>cloud</a:t>
            </a:r>
            <a:r>
              <a:rPr lang="sv-SE" baseline="0" dirty="0" smtClean="0"/>
              <a:t>”…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1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Standard DC Mode</a:t>
            </a:r>
            <a:r>
              <a:rPr lang="sv-SE" baseline="0" dirty="0" smtClean="0"/>
              <a:t> 4</a:t>
            </a:r>
            <a:r>
              <a:rPr lang="sv-SE" dirty="0" smtClean="0"/>
              <a:t>.</a:t>
            </a:r>
            <a:r>
              <a:rPr lang="sv-SE" baseline="0" dirty="0" smtClean="0"/>
              <a:t> </a:t>
            </a:r>
            <a:r>
              <a:rPr lang="sv-SE" dirty="0" smtClean="0"/>
              <a:t>Communication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car</a:t>
            </a:r>
            <a:r>
              <a:rPr lang="sv-SE" baseline="0" dirty="0" smtClean="0"/>
              <a:t>, the charger,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grid</a:t>
            </a:r>
            <a:r>
              <a:rPr lang="sv-SE" baseline="0" dirty="0" smtClean="0"/>
              <a:t> and the ”</a:t>
            </a:r>
            <a:r>
              <a:rPr lang="sv-SE" baseline="0" dirty="0" err="1" smtClean="0"/>
              <a:t>cloud</a:t>
            </a:r>
            <a:r>
              <a:rPr lang="sv-SE" baseline="0" dirty="0" smtClean="0"/>
              <a:t>”…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84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Storlien 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border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Sweden and </a:t>
            </a:r>
            <a:r>
              <a:rPr lang="sv-SE" baseline="0" dirty="0" err="1" smtClean="0"/>
              <a:t>Norway</a:t>
            </a:r>
            <a:r>
              <a:rPr lang="sv-SE" baseline="0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58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Assignment</a:t>
            </a:r>
            <a:r>
              <a:rPr lang="sv-SE" dirty="0" smtClean="0"/>
              <a:t> from</a:t>
            </a:r>
            <a:r>
              <a:rPr lang="sv-SE" baseline="0" dirty="0" smtClean="0"/>
              <a:t> the Swedish Energy Agency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build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large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scale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charging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infrastructure</a:t>
            </a:r>
            <a:r>
              <a:rPr lang="sv-SE" baseline="0" dirty="0" smtClean="0"/>
              <a:t> as a national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11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Setting</a:t>
            </a:r>
            <a:r>
              <a:rPr lang="sv-SE" dirty="0" smtClean="0"/>
              <a:t> a new brand… in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the Green </a:t>
            </a:r>
            <a:r>
              <a:rPr lang="sv-SE" dirty="0" err="1" smtClean="0"/>
              <a:t>Highway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Trondheim – Östersund - Sundsvall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06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Let</a:t>
            </a:r>
            <a:r>
              <a:rPr lang="sv-SE" dirty="0" smtClean="0"/>
              <a:t> </a:t>
            </a:r>
            <a:r>
              <a:rPr lang="sv-SE" dirty="0" err="1" smtClean="0"/>
              <a:t>investors</a:t>
            </a:r>
            <a:r>
              <a:rPr lang="sv-SE" dirty="0" smtClean="0"/>
              <a:t> </a:t>
            </a:r>
            <a:r>
              <a:rPr lang="sv-SE" dirty="0" err="1" smtClean="0"/>
              <a:t>take</a:t>
            </a:r>
            <a:r>
              <a:rPr lang="sv-SE" dirty="0" smtClean="0"/>
              <a:t> part… </a:t>
            </a:r>
            <a:r>
              <a:rPr lang="sv-SE" dirty="0" err="1" smtClean="0"/>
              <a:t>such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airports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hotels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cities</a:t>
            </a:r>
            <a:r>
              <a:rPr lang="sv-SE" baseline="0" dirty="0" smtClean="0"/>
              <a:t>, malls, </a:t>
            </a:r>
            <a:r>
              <a:rPr lang="sv-SE" baseline="0" dirty="0" err="1" smtClean="0"/>
              <a:t>resorts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utilities</a:t>
            </a:r>
            <a:r>
              <a:rPr lang="sv-SE" baseline="0" dirty="0" smtClean="0"/>
              <a:t> and so on…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49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…www.jamtkraft.se/viladdar</a:t>
            </a:r>
            <a:r>
              <a:rPr lang="sv-SE" baseline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24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Postionpaper</a:t>
            </a:r>
            <a:r>
              <a:rPr lang="sv-SE" dirty="0" smtClean="0"/>
              <a:t> from </a:t>
            </a:r>
            <a:r>
              <a:rPr lang="sv-SE" dirty="0" err="1" smtClean="0"/>
              <a:t>may</a:t>
            </a:r>
            <a:r>
              <a:rPr lang="sv-SE" dirty="0" smtClean="0"/>
              <a:t> 2012… </a:t>
            </a:r>
            <a:r>
              <a:rPr lang="sv-SE" dirty="0" err="1" smtClean="0"/>
              <a:t>strongly</a:t>
            </a:r>
            <a:r>
              <a:rPr lang="sv-SE" dirty="0" smtClean="0"/>
              <a:t> </a:t>
            </a:r>
            <a:r>
              <a:rPr lang="sv-SE" dirty="0" err="1" smtClean="0"/>
              <a:t>recommends</a:t>
            </a:r>
            <a:r>
              <a:rPr lang="sv-SE" dirty="0" smtClean="0"/>
              <a:t> </a:t>
            </a:r>
            <a:r>
              <a:rPr lang="sv-SE" dirty="0" err="1" smtClean="0"/>
              <a:t>fixed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cables</a:t>
            </a:r>
            <a:r>
              <a:rPr lang="sv-SE" baseline="0" dirty="0" smtClean="0"/>
              <a:t> from 3.7 kW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84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development</a:t>
            </a:r>
            <a:r>
              <a:rPr lang="sv-SE" baseline="0" dirty="0" smtClean="0"/>
              <a:t> goes…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S.k. </a:t>
            </a:r>
            <a:r>
              <a:rPr lang="sv-SE" dirty="0" err="1" smtClean="0"/>
              <a:t>trialog</a:t>
            </a:r>
            <a:r>
              <a:rPr lang="sv-SE" baseline="0" dirty="0" smtClean="0"/>
              <a:t> pågår då Kommissionen, parlamentet och ministerrådet förhandlar med varandra om ett slutligt förslag.</a:t>
            </a:r>
          </a:p>
          <a:p>
            <a:pPr>
              <a:buFont typeface="Arial" pitchFamily="34" charset="0"/>
              <a:buChar char="•"/>
            </a:pPr>
            <a:r>
              <a:rPr lang="sv-SE" baseline="0" dirty="0" smtClean="0"/>
              <a:t>Antalet publika laddstationer har föreslagits vara 14 000 </a:t>
            </a:r>
            <a:r>
              <a:rPr lang="sv-SE" baseline="0" dirty="0" err="1" smtClean="0"/>
              <a:t>st</a:t>
            </a:r>
            <a:r>
              <a:rPr lang="sv-SE" baseline="0" dirty="0" smtClean="0"/>
              <a:t>, 7000 </a:t>
            </a:r>
            <a:r>
              <a:rPr lang="sv-SE" baseline="0" dirty="0" err="1" smtClean="0"/>
              <a:t>st</a:t>
            </a:r>
            <a:r>
              <a:rPr lang="sv-SE" baseline="0" dirty="0" smtClean="0"/>
              <a:t> eller 1 laddstation för 10 elbilar.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Customer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friendly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safe</a:t>
            </a:r>
            <a:r>
              <a:rPr lang="sv-SE" baseline="0" dirty="0" smtClean="0"/>
              <a:t>… and no outlets… </a:t>
            </a:r>
            <a:r>
              <a:rPr lang="sv-SE" baseline="0" dirty="0" err="1" smtClean="0"/>
              <a:t>Wallboxes</a:t>
            </a:r>
            <a:r>
              <a:rPr lang="sv-SE" baseline="0" dirty="0" smtClean="0"/>
              <a:t> and rapid chargers, the </a:t>
            </a:r>
            <a:r>
              <a:rPr lang="sv-SE" baseline="0" dirty="0" err="1" smtClean="0"/>
              <a:t>missing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link</a:t>
            </a:r>
            <a:r>
              <a:rPr lang="sv-SE" baseline="0" dirty="0" smtClean="0"/>
              <a:t> is smart chargers! And </a:t>
            </a:r>
            <a:r>
              <a:rPr lang="sv-SE" baseline="0" dirty="0" err="1" smtClean="0"/>
              <a:t>it’s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expensive</a:t>
            </a:r>
            <a:r>
              <a:rPr lang="sv-SE" baseline="0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D99F-6F11-427A-A593-25E933ECC6A4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65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88ADD-E3E5-4AC6-AEAF-3311A1E54423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F1F8F-C50F-489F-A398-1FDCAC1BA5D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615AD-1431-4C78-A2E1-2BEE79F65ABD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D538-67CB-4530-A298-F8A6ED485B9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93467-BC07-435E-94F9-647917B1E49C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19534-06BD-43D0-BBAA-F7F9709020A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19C4F3-A1CB-406C-87CC-BC4D1730B757}" type="datetime1">
              <a:rPr lang="sv-SE" smtClean="0"/>
              <a:t>2014-05-22</a:t>
            </a:fld>
            <a:endParaRPr lang="nl-NL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F7FA72-FDC1-4F0C-BA62-C365494E4BC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74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705" y="6492875"/>
            <a:ext cx="107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D05C45B-AEA2-4968-96F6-99298E85E35D}" type="datetime1">
              <a:rPr lang="sv-SE" smtClean="0"/>
              <a:t>2014-05-22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533" y="6486975"/>
            <a:ext cx="3600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87" y="6486975"/>
            <a:ext cx="641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5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A50E0-94E9-4FBB-8815-93EC536BA560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A86C9-AEA7-4C78-B604-D0D0A483382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DCF3D-F802-44CF-89B2-771A1DACCBC7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E205-23A2-46EC-81DA-239118534F8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1721B-963F-4E23-A74D-65ABAEFA1C7F}" type="datetime1">
              <a:rPr lang="sv-SE" smtClean="0"/>
              <a:t>2014-05-22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8362-92DC-4BE0-AC29-439CEA6E997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92D94-CFED-4398-9515-EFAA114AD055}" type="datetime1">
              <a:rPr lang="sv-SE" smtClean="0"/>
              <a:t>2014-05-22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AB001-3DD8-48C3-8FF8-FF2233CA500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8B7CD-D996-4FB1-89F0-D5C89C21E4AE}" type="datetime1">
              <a:rPr lang="sv-SE" smtClean="0"/>
              <a:t>2014-05-22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981D1-4F18-4896-A40B-E26D1D4BB31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8DC6E-40F9-4194-B8B5-0AB679DF585F}" type="datetime1">
              <a:rPr lang="sv-SE" smtClean="0"/>
              <a:t>2014-05-22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D6307-DFB4-4E48-8899-079620AD1F9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F5BC3-DB95-4593-979C-C4E0CD280F69}" type="datetime1">
              <a:rPr lang="sv-SE" smtClean="0"/>
              <a:t>2014-05-22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0FED3-380C-421E-80AB-A2E75130295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7F1B4-A0BE-4289-9EA8-F71D2CEFE41C}" type="datetime1">
              <a:rPr lang="sv-SE" smtClean="0"/>
              <a:t>2014-05-22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8187-7ABA-4116-8A23-236D66DB471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F9A983-0DFA-48B3-85BD-FC1799FEF499}" type="datetime1">
              <a:rPr lang="sv-SE" smtClean="0"/>
              <a:t>2014-05-22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7AAACF-EA1E-4AA8-A00C-68A65C0B2DBC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1" name="Picture 7" descr="logotypCMYKmeddriv kopier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588" y="5810250"/>
            <a:ext cx="1801812" cy="666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8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68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68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68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8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8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8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8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8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85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4584" y="-99392"/>
            <a:ext cx="10686902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600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6000"/>
          </a:p>
        </p:txBody>
      </p:sp>
      <p:pic>
        <p:nvPicPr>
          <p:cNvPr id="2051" name="Picture 3" descr="C:\Users\mikhag\Downloads\DSC_006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479506"/>
            <a:ext cx="9433048" cy="141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421196" y="54452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9pPr>
          </a:lstStyle>
          <a:p>
            <a:r>
              <a:rPr lang="sv-SE" kern="0" dirty="0" smtClean="0">
                <a:solidFill>
                  <a:schemeClr val="bg1"/>
                </a:solidFill>
              </a:rPr>
              <a:t>Smart </a:t>
            </a:r>
            <a:r>
              <a:rPr lang="sv-SE" kern="0" dirty="0" err="1" smtClean="0">
                <a:solidFill>
                  <a:schemeClr val="bg1"/>
                </a:solidFill>
              </a:rPr>
              <a:t>charging</a:t>
            </a:r>
            <a:endParaRPr lang="sv-SE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0E0-94E9-4FBB-8815-93EC536BA560}" type="datetime1">
              <a:rPr lang="sv-SE" smtClean="0"/>
              <a:t>2014-05-22</a:t>
            </a:fld>
            <a:endParaRPr lang="sv-SE"/>
          </a:p>
        </p:txBody>
      </p:sp>
      <p:pic>
        <p:nvPicPr>
          <p:cNvPr id="2050" name="Picture 2" descr="C:\Users\mikhag\Desktop\Lillänge 22 k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 bwMode="auto">
          <a:xfrm>
            <a:off x="600585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9pPr>
          </a:lstStyle>
          <a:p>
            <a:r>
              <a:rPr lang="sv-SE" kern="0" dirty="0" smtClean="0"/>
              <a:t>Smart </a:t>
            </a:r>
            <a:r>
              <a:rPr lang="sv-SE" kern="0" dirty="0" err="1" smtClean="0"/>
              <a:t>charging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41641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 descr="C:\Users\mikhag\Desktop\b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457200" y="50851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85"/>
                </a:solidFill>
                <a:latin typeface="Impact" pitchFamily="34" charset="0"/>
              </a:defRPr>
            </a:lvl9pPr>
          </a:lstStyle>
          <a:p>
            <a:r>
              <a:rPr lang="sv-SE" kern="0" dirty="0" smtClean="0"/>
              <a:t>Fast </a:t>
            </a:r>
            <a:r>
              <a:rPr lang="sv-SE" kern="0" dirty="0" err="1" smtClean="0"/>
              <a:t>charging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42559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happens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2014-15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8147248" cy="4425355"/>
          </a:xfrm>
        </p:spPr>
        <p:txBody>
          <a:bodyPr/>
          <a:lstStyle/>
          <a:p>
            <a:r>
              <a:rPr lang="sv-SE" sz="2800" dirty="0" smtClean="0"/>
              <a:t>Business </a:t>
            </a:r>
            <a:r>
              <a:rPr lang="sv-SE" sz="2800" dirty="0" err="1" smtClean="0"/>
              <a:t>models</a:t>
            </a:r>
            <a:r>
              <a:rPr lang="sv-SE" sz="2800" dirty="0" smtClean="0"/>
              <a:t> for </a:t>
            </a:r>
            <a:r>
              <a:rPr lang="sv-SE" sz="2800" dirty="0" err="1" smtClean="0"/>
              <a:t>charging</a:t>
            </a:r>
            <a:r>
              <a:rPr lang="sv-SE" sz="2800" dirty="0"/>
              <a:t> </a:t>
            </a:r>
            <a:r>
              <a:rPr lang="sv-SE" sz="2800" dirty="0" smtClean="0"/>
              <a:t>and operating</a:t>
            </a:r>
          </a:p>
          <a:p>
            <a:r>
              <a:rPr lang="sv-SE" sz="2800" dirty="0" err="1" smtClean="0"/>
              <a:t>Pay</a:t>
            </a:r>
            <a:r>
              <a:rPr lang="sv-SE" sz="2800" dirty="0" smtClean="0"/>
              <a:t> for the right </a:t>
            </a:r>
            <a:r>
              <a:rPr lang="sv-SE" sz="2800" dirty="0" err="1" smtClean="0"/>
              <a:t>to</a:t>
            </a:r>
            <a:r>
              <a:rPr lang="sv-SE" sz="2800" dirty="0" smtClean="0"/>
              <a:t> charge not the </a:t>
            </a:r>
            <a:r>
              <a:rPr lang="sv-SE" sz="2800" dirty="0" err="1" smtClean="0"/>
              <a:t>power</a:t>
            </a:r>
            <a:endParaRPr lang="sv-SE" sz="2800" dirty="0" smtClean="0"/>
          </a:p>
          <a:p>
            <a:r>
              <a:rPr lang="sv-SE" sz="2800" dirty="0"/>
              <a:t>F</a:t>
            </a:r>
            <a:r>
              <a:rPr lang="sv-SE" sz="2800" dirty="0" smtClean="0"/>
              <a:t>lat rate </a:t>
            </a:r>
            <a:r>
              <a:rPr lang="sv-SE" sz="2800" dirty="0" err="1" smtClean="0"/>
              <a:t>subscription</a:t>
            </a:r>
            <a:r>
              <a:rPr lang="sv-SE" sz="2800" dirty="0" smtClean="0"/>
              <a:t> and ”</a:t>
            </a:r>
            <a:r>
              <a:rPr lang="sv-SE" sz="2800" dirty="0" err="1"/>
              <a:t>P</a:t>
            </a:r>
            <a:r>
              <a:rPr lang="sv-SE" sz="2800" dirty="0" err="1" smtClean="0"/>
              <a:t>ay</a:t>
            </a:r>
            <a:r>
              <a:rPr lang="sv-SE" sz="2800" dirty="0" smtClean="0"/>
              <a:t> &amp; Go”</a:t>
            </a:r>
          </a:p>
          <a:p>
            <a:r>
              <a:rPr lang="sv-SE" sz="2800" dirty="0" err="1" smtClean="0"/>
              <a:t>Norway</a:t>
            </a:r>
            <a:r>
              <a:rPr lang="sv-SE" sz="2800" dirty="0" smtClean="0"/>
              <a:t> </a:t>
            </a:r>
            <a:r>
              <a:rPr lang="sv-SE" sz="2800" dirty="0" err="1" smtClean="0"/>
              <a:t>takes</a:t>
            </a:r>
            <a:r>
              <a:rPr lang="sv-SE" sz="2800" dirty="0" smtClean="0"/>
              <a:t> the </a:t>
            </a:r>
            <a:r>
              <a:rPr lang="sv-SE" sz="2800" dirty="0" err="1" smtClean="0"/>
              <a:t>lead</a:t>
            </a:r>
            <a:r>
              <a:rPr lang="sv-SE" sz="2800" dirty="0" smtClean="0"/>
              <a:t> (Charge &amp; Drive, EV-</a:t>
            </a:r>
            <a:r>
              <a:rPr lang="sv-SE" sz="2800" dirty="0"/>
              <a:t>P</a:t>
            </a:r>
            <a:r>
              <a:rPr lang="sv-SE" sz="2800" dirty="0" smtClean="0"/>
              <a:t>ower)</a:t>
            </a:r>
          </a:p>
          <a:p>
            <a:r>
              <a:rPr lang="sv-SE" sz="2800" dirty="0" err="1" smtClean="0"/>
              <a:t>Large</a:t>
            </a:r>
            <a:r>
              <a:rPr lang="sv-SE" sz="2800" dirty="0" smtClean="0"/>
              <a:t> </a:t>
            </a:r>
            <a:r>
              <a:rPr lang="sv-SE" sz="2800" dirty="0" err="1" smtClean="0"/>
              <a:t>scale</a:t>
            </a:r>
            <a:r>
              <a:rPr lang="sv-SE" sz="2800" dirty="0" smtClean="0"/>
              <a:t> </a:t>
            </a:r>
            <a:r>
              <a:rPr lang="sv-SE" sz="2800" dirty="0" err="1" smtClean="0"/>
              <a:t>investments</a:t>
            </a:r>
            <a:r>
              <a:rPr lang="sv-SE" sz="2800" dirty="0" smtClean="0"/>
              <a:t> i </a:t>
            </a:r>
            <a:r>
              <a:rPr lang="sv-SE" sz="2800" dirty="0" err="1" smtClean="0"/>
              <a:t>charging</a:t>
            </a:r>
            <a:r>
              <a:rPr lang="sv-SE" sz="2800" dirty="0" smtClean="0"/>
              <a:t> </a:t>
            </a:r>
            <a:r>
              <a:rPr lang="sv-SE" sz="2800" dirty="0" err="1" smtClean="0"/>
              <a:t>infrastructure</a:t>
            </a:r>
            <a:endParaRPr lang="sv-SE" sz="2800" dirty="0"/>
          </a:p>
          <a:p>
            <a:r>
              <a:rPr lang="sv-SE" sz="2800" dirty="0" smtClean="0"/>
              <a:t>EU-standards in all extension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charging</a:t>
            </a:r>
            <a:r>
              <a:rPr lang="sv-SE" sz="2800" dirty="0" smtClean="0"/>
              <a:t> </a:t>
            </a:r>
            <a:r>
              <a:rPr lang="sv-SE" sz="2800" dirty="0" err="1" smtClean="0"/>
              <a:t>infrastructure</a:t>
            </a:r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  <a:p>
            <a:endParaRPr lang="sv-SE" sz="2800" dirty="0" smtClean="0"/>
          </a:p>
          <a:p>
            <a:endParaRPr lang="sv-SE" sz="280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2D94-CFED-4398-9515-EFAA114AD055}" type="datetime1">
              <a:rPr lang="sv-SE" smtClean="0"/>
              <a:t>2014-05-22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3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C:\Users\mikhag\Desktop\20131213_105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A892-2E45-4902-BE57-0A1B742D15B1}" type="datetime1">
              <a:rPr lang="sv-SE" smtClean="0"/>
              <a:t>2014-05-22</a:t>
            </a:fld>
            <a:endParaRPr lang="nl-NL"/>
          </a:p>
        </p:txBody>
      </p:sp>
      <p:sp>
        <p:nvSpPr>
          <p:cNvPr id="4" name="textruta 3"/>
          <p:cNvSpPr txBox="1"/>
          <p:nvPr/>
        </p:nvSpPr>
        <p:spPr>
          <a:xfrm>
            <a:off x="4860032" y="605611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m</a:t>
            </a:r>
            <a:r>
              <a:rPr lang="sv-SE" b="1" dirty="0" smtClean="0">
                <a:solidFill>
                  <a:schemeClr val="bg1"/>
                </a:solidFill>
              </a:rPr>
              <a:t>ikael.hagman@jamtkraft.se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05C45B-AEA2-4968-96F6-99298E85E35D}" type="datetime1">
              <a:rPr lang="sv-SE" smtClean="0"/>
              <a:t>2014-05-22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2637"/>
            <a:ext cx="11357393" cy="68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 descr="C:\Users\mikhag\Desktop\20140110_13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4022-43E7-46D9-98A4-50BF965ECE7B}" type="datetime1">
              <a:rPr lang="sv-SE" smtClean="0"/>
              <a:t>2014-05-22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7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Users\mikhag\Desktop\_DSC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4" y="26667"/>
            <a:ext cx="10240976" cy="68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sv-SE" dirty="0" smtClean="0"/>
              <a:t>www.jamtkraft.se/viladdar</a:t>
            </a:r>
            <a:endParaRPr lang="sv-SE" dirty="0"/>
          </a:p>
        </p:txBody>
      </p:sp>
      <p:pic>
        <p:nvPicPr>
          <p:cNvPr id="2050" name="Picture 2" descr="C:\Users\mikhag\Desktop\presentationer\greenhighwayregio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6" y="953344"/>
            <a:ext cx="868331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EB7B-7E99-407E-AE1E-DADF36C08A18}" type="datetime1">
              <a:rPr lang="sv-SE" smtClean="0"/>
              <a:t>2014-05-22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0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sv-SE" dirty="0" smtClean="0"/>
              <a:t>ACEA, EURELECTRIC</a:t>
            </a:r>
            <a:r>
              <a:rPr lang="sv-SE" dirty="0"/>
              <a:t> </a:t>
            </a:r>
            <a:r>
              <a:rPr lang="sv-SE" dirty="0" smtClean="0"/>
              <a:t>och CLEPA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sv-SE" sz="2800" dirty="0" smtClean="0"/>
          </a:p>
          <a:p>
            <a:r>
              <a:rPr lang="sv-SE" sz="2800" dirty="0" smtClean="0"/>
              <a:t>Mode 3</a:t>
            </a:r>
            <a:r>
              <a:rPr lang="sv-SE" sz="2800" dirty="0"/>
              <a:t>	</a:t>
            </a:r>
            <a:r>
              <a:rPr lang="sv-SE" sz="2800" dirty="0" smtClean="0"/>
              <a:t>	= AC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/>
              <a:t>T</a:t>
            </a:r>
            <a:r>
              <a:rPr lang="sv-SE" sz="2800" dirty="0" err="1" smtClean="0"/>
              <a:t>ype</a:t>
            </a:r>
            <a:r>
              <a:rPr lang="sv-SE" sz="2800" dirty="0" smtClean="0"/>
              <a:t> 2, 3,7 kW  </a:t>
            </a:r>
            <a:r>
              <a:rPr lang="sv-SE" sz="2800" dirty="0" err="1" smtClean="0"/>
              <a:t>to</a:t>
            </a:r>
            <a:r>
              <a:rPr lang="sv-SE" sz="2800" dirty="0" smtClean="0"/>
              <a:t> 22 kW</a:t>
            </a:r>
          </a:p>
          <a:p>
            <a:endParaRPr lang="sv-SE" sz="2800" dirty="0" smtClean="0"/>
          </a:p>
          <a:p>
            <a:r>
              <a:rPr lang="sv-SE" sz="2800" dirty="0" smtClean="0"/>
              <a:t>Mode 4</a:t>
            </a:r>
            <a:r>
              <a:rPr lang="sv-SE" sz="2800" dirty="0"/>
              <a:t>	</a:t>
            </a:r>
            <a:r>
              <a:rPr lang="sv-SE" sz="2800" dirty="0" smtClean="0"/>
              <a:t>	= DC </a:t>
            </a:r>
            <a:r>
              <a:rPr lang="sv-SE" sz="2800" dirty="0" err="1" smtClean="0"/>
              <a:t>with</a:t>
            </a:r>
            <a:r>
              <a:rPr lang="sv-SE" sz="2800" dirty="0" smtClean="0"/>
              <a:t> CCS/Combo from 22 kW</a:t>
            </a:r>
          </a:p>
          <a:p>
            <a:endParaRPr lang="sv-SE" sz="2800" dirty="0" smtClean="0"/>
          </a:p>
          <a:p>
            <a:r>
              <a:rPr lang="sv-SE" sz="2800" dirty="0" smtClean="0"/>
              <a:t>Case C		= </a:t>
            </a:r>
            <a:r>
              <a:rPr lang="sv-SE" sz="2800" dirty="0" err="1"/>
              <a:t>F</a:t>
            </a:r>
            <a:r>
              <a:rPr lang="sv-SE" sz="2800" dirty="0" err="1" smtClean="0"/>
              <a:t>ixed</a:t>
            </a:r>
            <a:r>
              <a:rPr lang="sv-SE" sz="2800" dirty="0" smtClean="0"/>
              <a:t> </a:t>
            </a:r>
            <a:r>
              <a:rPr lang="sv-SE" sz="2800" dirty="0" err="1" smtClean="0"/>
              <a:t>cables</a:t>
            </a:r>
            <a:r>
              <a:rPr lang="sv-SE" sz="2800" dirty="0" smtClean="0"/>
              <a:t> from 3,7 kW</a:t>
            </a:r>
            <a:endParaRPr lang="sv-SE" sz="2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66C-87A8-420B-93EE-11F36BEDC9B0}" type="datetime1">
              <a:rPr lang="sv-SE" smtClean="0"/>
              <a:t>2014-05-22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2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Type2_Phoenix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8685" y="1268760"/>
            <a:ext cx="8079779" cy="1143000"/>
          </a:xfrm>
        </p:spPr>
        <p:txBody>
          <a:bodyPr/>
          <a:lstStyle/>
          <a:p>
            <a:r>
              <a:rPr lang="sv-SE" sz="3000" dirty="0" err="1" smtClean="0">
                <a:solidFill>
                  <a:srgbClr val="006685"/>
                </a:solidFill>
                <a:latin typeface="+mn-lt"/>
              </a:rPr>
              <a:t>Swedenergy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, Bil Sweden, charger </a:t>
            </a:r>
            <a:r>
              <a:rPr lang="sv-SE" sz="3000" dirty="0" err="1" smtClean="0">
                <a:solidFill>
                  <a:srgbClr val="006685"/>
                </a:solidFill>
                <a:latin typeface="+mn-lt"/>
              </a:rPr>
              <a:t>manufactures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 </a:t>
            </a:r>
            <a:r>
              <a:rPr lang="sv-SE" sz="3000" dirty="0" err="1" smtClean="0">
                <a:solidFill>
                  <a:srgbClr val="006685"/>
                </a:solidFill>
                <a:latin typeface="+mn-lt"/>
              </a:rPr>
              <a:t>agrees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 </a:t>
            </a:r>
            <a:r>
              <a:rPr lang="sv-SE" sz="3000" dirty="0" err="1" smtClean="0">
                <a:solidFill>
                  <a:srgbClr val="006685"/>
                </a:solidFill>
                <a:latin typeface="+mn-lt"/>
              </a:rPr>
              <a:t>to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 </a:t>
            </a:r>
            <a:r>
              <a:rPr lang="sv-SE" sz="3000" dirty="0" err="1" smtClean="0">
                <a:solidFill>
                  <a:srgbClr val="006685"/>
                </a:solidFill>
                <a:latin typeface="+mn-lt"/>
              </a:rPr>
              <a:t>use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 </a:t>
            </a:r>
            <a:r>
              <a:rPr lang="sv-SE" sz="3000" dirty="0">
                <a:solidFill>
                  <a:srgbClr val="006685"/>
                </a:solidFill>
                <a:latin typeface="+mn-lt"/>
              </a:rPr>
              <a:t>M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ode 3 </a:t>
            </a:r>
            <a:r>
              <a:rPr lang="sv-SE" sz="3000" dirty="0" err="1" smtClean="0">
                <a:solidFill>
                  <a:srgbClr val="006685"/>
                </a:solidFill>
                <a:latin typeface="+mn-lt"/>
              </a:rPr>
              <a:t>Type</a:t>
            </a:r>
            <a:r>
              <a:rPr lang="sv-SE" sz="3000" dirty="0" smtClean="0">
                <a:solidFill>
                  <a:srgbClr val="006685"/>
                </a:solidFill>
                <a:latin typeface="+mn-lt"/>
              </a:rPr>
              <a:t> 2</a:t>
            </a:r>
            <a:endParaRPr lang="sv-SE" sz="3000" dirty="0">
              <a:solidFill>
                <a:srgbClr val="006685"/>
              </a:solidFill>
              <a:latin typeface="+mn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62AC20-5D1B-4EB7-914C-B8E68B0DF92A}" type="datetime1">
              <a:rPr lang="sv-SE" smtClean="0"/>
              <a:t>2014-05-22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68685" y="428728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006685"/>
                </a:solidFill>
                <a:latin typeface="+mj-lt"/>
              </a:rPr>
              <a:t>May 21th 2013</a:t>
            </a:r>
            <a:endParaRPr lang="sv-SE" sz="4400" dirty="0">
              <a:solidFill>
                <a:srgbClr val="0066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9208" y="908720"/>
            <a:ext cx="7712439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85"/>
                </a:solidFill>
              </a:rPr>
              <a:t>Directive of the EU</a:t>
            </a:r>
            <a:br>
              <a:rPr lang="en-US" dirty="0" smtClean="0">
                <a:solidFill>
                  <a:srgbClr val="006685"/>
                </a:solidFill>
              </a:rPr>
            </a:br>
            <a:r>
              <a:rPr lang="en-US" sz="3200" dirty="0">
                <a:solidFill>
                  <a:srgbClr val="006685"/>
                </a:solidFill>
              </a:rPr>
              <a:t>on the deployment of alternative fuels infrastructure</a:t>
            </a:r>
            <a:r>
              <a:rPr lang="sv-SE" sz="3200" dirty="0">
                <a:solidFill>
                  <a:srgbClr val="006685"/>
                </a:solidFill>
              </a:rPr>
              <a:t>.</a:t>
            </a:r>
            <a:r>
              <a:rPr lang="sv-SE" dirty="0">
                <a:solidFill>
                  <a:srgbClr val="006685"/>
                </a:solidFill>
              </a:rPr>
              <a:t/>
            </a:r>
            <a:br>
              <a:rPr lang="sv-SE" dirty="0">
                <a:solidFill>
                  <a:srgbClr val="006685"/>
                </a:solidFill>
              </a:rPr>
            </a:br>
            <a:endParaRPr lang="sv-SE" dirty="0">
              <a:solidFill>
                <a:srgbClr val="00668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7712439" cy="4357216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006685"/>
                </a:solidFill>
              </a:rPr>
              <a:t>“Alternate </a:t>
            </a:r>
            <a:r>
              <a:rPr lang="en-GB" sz="2800" b="1" i="1" dirty="0">
                <a:solidFill>
                  <a:srgbClr val="006685"/>
                </a:solidFill>
              </a:rPr>
              <a:t>Current (AC) normal power recharging points for electric vehicles shall be </a:t>
            </a:r>
            <a:r>
              <a:rPr lang="en-GB" sz="2800" b="1" i="1" dirty="0" smtClean="0">
                <a:solidFill>
                  <a:srgbClr val="006685"/>
                </a:solidFill>
              </a:rPr>
              <a:t>equipped </a:t>
            </a:r>
            <a:r>
              <a:rPr lang="en-GB" sz="2800" b="1" i="1" dirty="0">
                <a:solidFill>
                  <a:srgbClr val="006685"/>
                </a:solidFill>
              </a:rPr>
              <a:t>at least with socket outlets or </a:t>
            </a:r>
            <a:r>
              <a:rPr lang="en-GB" sz="2800" b="1" i="1" dirty="0" smtClean="0">
                <a:solidFill>
                  <a:srgbClr val="006685"/>
                </a:solidFill>
              </a:rPr>
              <a:t>vehicle connectors of Type 2”</a:t>
            </a:r>
          </a:p>
          <a:p>
            <a:r>
              <a:rPr lang="en-US" sz="2800" b="1" i="1" dirty="0">
                <a:solidFill>
                  <a:srgbClr val="006685"/>
                </a:solidFill>
              </a:rPr>
              <a:t>Direct Current (DC) high power recharging points for electric vehicles shall be </a:t>
            </a:r>
            <a:r>
              <a:rPr lang="en-US" sz="2800" b="1" i="1" dirty="0" smtClean="0">
                <a:solidFill>
                  <a:srgbClr val="006685"/>
                </a:solidFill>
              </a:rPr>
              <a:t>equipped at </a:t>
            </a:r>
            <a:r>
              <a:rPr lang="en-US" sz="2800" b="1" i="1" dirty="0">
                <a:solidFill>
                  <a:srgbClr val="006685"/>
                </a:solidFill>
              </a:rPr>
              <a:t>least with connectors of Type "Combo 2"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43713" y="7212955"/>
            <a:ext cx="1074717" cy="365125"/>
          </a:xfrm>
        </p:spPr>
        <p:txBody>
          <a:bodyPr/>
          <a:lstStyle/>
          <a:p>
            <a:fld id="{67D4850C-8BC7-48DA-92C9-DDE44C270CF0}" type="datetime1">
              <a:rPr lang="sv-SE" smtClean="0"/>
              <a:t>2014-05-22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22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 wrap="square" lIns="58" tIns="29" rIns="58" bIns="29" anchor="ctr"/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6685"/>
                </a:solidFill>
                <a:latin typeface="Impact" charset="0"/>
              </a:rPr>
              <a:t>Smart laddning</a:t>
            </a:r>
            <a:endParaRPr lang="ko-KR" altLang="en-US" sz="4400" dirty="0" smtClean="0"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C:\Users\mikhag\Desktop\_DSC2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" y="-5716016"/>
            <a:ext cx="9113532" cy="136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876A-9C54-419C-8BA2-EFC58F081894}" type="datetime1">
              <a:rPr lang="sv-SE" smtClean="0"/>
              <a:t>2014-05-22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 med log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388</Words>
  <Application>Microsoft Office PowerPoint</Application>
  <PresentationFormat>Bildspel på skärmen (4:3)</PresentationFormat>
  <Paragraphs>62</Paragraphs>
  <Slides>14</Slides>
  <Notes>12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Mall med logga</vt:lpstr>
      <vt:lpstr>PowerPoint-presentation</vt:lpstr>
      <vt:lpstr>PowerPoint-presentation</vt:lpstr>
      <vt:lpstr>PowerPoint-presentation</vt:lpstr>
      <vt:lpstr>Tack!</vt:lpstr>
      <vt:lpstr>www.jamtkraft.se/viladdar</vt:lpstr>
      <vt:lpstr>ACEA, EURELECTRIC och CLEPA</vt:lpstr>
      <vt:lpstr>Swedenergy, Bil Sweden, charger manufactures agrees to use Mode 3 Type 2</vt:lpstr>
      <vt:lpstr>Directive of the EU on the deployment of alternative fuels infrastructure. </vt:lpstr>
      <vt:lpstr>Smart laddning</vt:lpstr>
      <vt:lpstr>PowerPoint-presentation</vt:lpstr>
      <vt:lpstr>PowerPoint-presentation</vt:lpstr>
      <vt:lpstr>PowerPoint-presentation</vt:lpstr>
      <vt:lpstr>What happens during 2014-15</vt:lpstr>
      <vt:lpstr>PowerPoint-presentation</vt:lpstr>
    </vt:vector>
  </TitlesOfParts>
  <Company>Jämkraft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laddpark</dc:title>
  <dc:creator>dankob</dc:creator>
  <cp:lastModifiedBy>Mikael Hagman</cp:lastModifiedBy>
  <cp:revision>294</cp:revision>
  <dcterms:created xsi:type="dcterms:W3CDTF">2012-01-25T14:44:29Z</dcterms:created>
  <dcterms:modified xsi:type="dcterms:W3CDTF">2014-05-22T10:26:17Z</dcterms:modified>
</cp:coreProperties>
</file>